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54"/>
  </p:handoutMasterIdLst>
  <p:sldIdLst>
    <p:sldId id="312" r:id="rId3"/>
    <p:sldId id="314" r:id="rId5"/>
    <p:sldId id="316" r:id="rId6"/>
    <p:sldId id="317" r:id="rId7"/>
    <p:sldId id="318" r:id="rId8"/>
    <p:sldId id="319" r:id="rId9"/>
    <p:sldId id="321" r:id="rId10"/>
    <p:sldId id="320" r:id="rId11"/>
    <p:sldId id="324" r:id="rId12"/>
    <p:sldId id="322" r:id="rId13"/>
    <p:sldId id="325" r:id="rId14"/>
    <p:sldId id="326" r:id="rId15"/>
    <p:sldId id="328" r:id="rId16"/>
    <p:sldId id="327" r:id="rId17"/>
    <p:sldId id="329" r:id="rId18"/>
    <p:sldId id="331" r:id="rId19"/>
    <p:sldId id="330" r:id="rId20"/>
    <p:sldId id="727" r:id="rId21"/>
    <p:sldId id="678" r:id="rId22"/>
    <p:sldId id="671" r:id="rId23"/>
    <p:sldId id="672" r:id="rId24"/>
    <p:sldId id="679" r:id="rId25"/>
    <p:sldId id="670" r:id="rId26"/>
    <p:sldId id="673" r:id="rId27"/>
    <p:sldId id="674" r:id="rId28"/>
    <p:sldId id="680" r:id="rId29"/>
    <p:sldId id="675" r:id="rId30"/>
    <p:sldId id="676" r:id="rId31"/>
    <p:sldId id="682" r:id="rId32"/>
    <p:sldId id="681" r:id="rId33"/>
    <p:sldId id="677" r:id="rId34"/>
    <p:sldId id="708" r:id="rId35"/>
    <p:sldId id="692" r:id="rId36"/>
    <p:sldId id="709" r:id="rId37"/>
    <p:sldId id="710" r:id="rId38"/>
    <p:sldId id="684" r:id="rId39"/>
    <p:sldId id="685" r:id="rId40"/>
    <p:sldId id="686" r:id="rId41"/>
    <p:sldId id="687" r:id="rId42"/>
    <p:sldId id="688" r:id="rId43"/>
    <p:sldId id="690" r:id="rId44"/>
    <p:sldId id="696" r:id="rId45"/>
    <p:sldId id="697" r:id="rId46"/>
    <p:sldId id="689" r:id="rId47"/>
    <p:sldId id="698" r:id="rId48"/>
    <p:sldId id="699" r:id="rId49"/>
    <p:sldId id="700" r:id="rId50"/>
    <p:sldId id="701" r:id="rId51"/>
    <p:sldId id="702" r:id="rId52"/>
    <p:sldId id="703" r:id="rId53"/>
  </p:sldIdLst>
  <p:sldSz cx="12192000" cy="6858000"/>
  <p:notesSz cx="6858000" cy="9144000"/>
  <p:embeddedFontLst/>
  <p:custDataLst>
    <p:tags r:id="rId58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B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0" autoAdjust="0"/>
    <p:restoredTop sz="62595" autoAdjust="0"/>
  </p:normalViewPr>
  <p:slideViewPr>
    <p:cSldViewPr snapToGrid="0">
      <p:cViewPr varScale="1">
        <p:scale>
          <a:sx n="68" d="100"/>
          <a:sy n="68" d="100"/>
        </p:scale>
        <p:origin x="2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tags" Target="tags/tag1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handoutMaster" Target="handoutMasters/handoutMaster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56674E9-F16F-4376-A392-6094BCA4A48F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B59BFD3-8DE0-446A-8EBA-050224A7484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794771-2E61-498A-A6BD-6F19FA32D2BF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/>
              <a:t> &lt;mirror&gt;</a:t>
            </a:r>
            <a:endParaRPr lang="en-GB" altLang="zh-CN" dirty="0"/>
          </a:p>
          <a:p>
            <a:r>
              <a:rPr lang="en-GB" altLang="zh-CN" dirty="0"/>
              <a:t>      &lt;id&gt;</a:t>
            </a:r>
            <a:r>
              <a:rPr lang="en-GB" altLang="zh-CN" dirty="0" err="1"/>
              <a:t>alimaven</a:t>
            </a:r>
            <a:r>
              <a:rPr lang="en-GB" altLang="zh-CN" dirty="0"/>
              <a:t>&lt;/id&gt;</a:t>
            </a:r>
            <a:endParaRPr lang="en-GB" altLang="zh-CN" dirty="0"/>
          </a:p>
          <a:p>
            <a:r>
              <a:rPr lang="en-GB" altLang="zh-CN" dirty="0"/>
              <a:t>      &lt;</a:t>
            </a:r>
            <a:r>
              <a:rPr lang="en-GB" altLang="zh-CN" dirty="0" err="1"/>
              <a:t>mirrorOf</a:t>
            </a:r>
            <a:r>
              <a:rPr lang="en-GB" altLang="zh-CN" dirty="0"/>
              <a:t>&gt;central&lt;/</a:t>
            </a:r>
            <a:r>
              <a:rPr lang="en-GB" altLang="zh-CN" dirty="0" err="1"/>
              <a:t>mirrorOf</a:t>
            </a:r>
            <a:r>
              <a:rPr lang="en-GB" altLang="zh-CN" dirty="0"/>
              <a:t>&gt;</a:t>
            </a:r>
            <a:endParaRPr lang="en-GB" altLang="zh-CN" dirty="0"/>
          </a:p>
          <a:p>
            <a:r>
              <a:rPr lang="en-GB" altLang="zh-CN" dirty="0"/>
              <a:t>      &lt;name&gt;</a:t>
            </a:r>
            <a:r>
              <a:rPr lang="en-GB" altLang="zh-CN" dirty="0" err="1"/>
              <a:t>aliyun</a:t>
            </a:r>
            <a:r>
              <a:rPr lang="en-GB" altLang="zh-CN" dirty="0"/>
              <a:t> maven&lt;/name&gt;</a:t>
            </a:r>
            <a:endParaRPr lang="en-GB" altLang="zh-CN" dirty="0"/>
          </a:p>
          <a:p>
            <a:r>
              <a:rPr lang="en-GB" altLang="zh-CN" dirty="0"/>
              <a:t>      &lt;</a:t>
            </a:r>
            <a:r>
              <a:rPr lang="en-GB" altLang="zh-CN" dirty="0" err="1"/>
              <a:t>url</a:t>
            </a:r>
            <a:r>
              <a:rPr lang="en-GB" altLang="zh-CN" dirty="0"/>
              <a:t>&gt;https://</a:t>
            </a:r>
            <a:r>
              <a:rPr lang="en-GB" altLang="zh-CN" dirty="0" err="1"/>
              <a:t>maven.aliyun.com</a:t>
            </a:r>
            <a:r>
              <a:rPr lang="en-GB" altLang="zh-CN" dirty="0"/>
              <a:t>/repository/public/&lt;/</a:t>
            </a:r>
            <a:r>
              <a:rPr lang="en-GB" altLang="zh-CN" dirty="0" err="1"/>
              <a:t>url</a:t>
            </a:r>
            <a:r>
              <a:rPr lang="en-GB" altLang="zh-CN" dirty="0"/>
              <a:t>&gt;</a:t>
            </a:r>
            <a:endParaRPr lang="en-GB" altLang="zh-CN" dirty="0"/>
          </a:p>
          <a:p>
            <a:r>
              <a:rPr lang="en-GB" altLang="zh-CN"/>
              <a:t>&lt;/</a:t>
            </a:r>
            <a:r>
              <a:rPr lang="en-GB" altLang="zh-CN" dirty="0"/>
              <a:t>mirror&gt;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799" y="294393"/>
            <a:ext cx="1754647" cy="52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 bwMode="auto">
          <a:xfrm>
            <a:off x="250371" y="321814"/>
            <a:ext cx="6986452" cy="90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b="1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6BEB-5AED-406D-B017-9E32D6571B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1176B-E801-49FE-BD41-0877D978FA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263434" y="374066"/>
            <a:ext cx="6202680" cy="90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BE6C3E-8A22-43C2-824F-CF0FD8C24B7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EEFF87B-9E66-44EE-ADE3-92106CCA67F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hyperlink" Target="https://www.jetbrains.com/help/idea/discover-intellij-idea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hyperlink" Target="https://gradle.org/" TargetMode="External"/><Relationship Id="rId4" Type="http://schemas.openxmlformats.org/officeDocument/2006/relationships/image" Target="../media/image22.png"/><Relationship Id="rId3" Type="http://schemas.openxmlformats.org/officeDocument/2006/relationships/hyperlink" Target="https://maven.apache.org/" TargetMode="External"/><Relationship Id="rId2" Type="http://schemas.openxmlformats.org/officeDocument/2006/relationships/hyperlink" Target="http://ant.apache.org/" TargetMode="External"/><Relationship Id="rId1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www.runoob.com/maven/maven-tutorial.html" TargetMode="External"/><Relationship Id="rId2" Type="http://schemas.openxmlformats.org/officeDocument/2006/relationships/image" Target="../media/image25.png"/><Relationship Id="rId1" Type="http://schemas.openxmlformats.org/officeDocument/2006/relationships/hyperlink" Target="https://maven.apache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radle.org/" TargetMode="External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hyperlink" Target="https://gradle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gitee.com/all-about-git" TargetMode="External"/><Relationship Id="rId3" Type="http://schemas.openxmlformats.org/officeDocument/2006/relationships/hyperlink" Target="http://git.oschina.net/progit/" TargetMode="External"/><Relationship Id="rId2" Type="http://schemas.openxmlformats.org/officeDocument/2006/relationships/image" Target="../media/image3.tiff"/><Relationship Id="rId1" Type="http://schemas.openxmlformats.org/officeDocument/2006/relationships/image" Target="../media/image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hyperlink" Target="https://www.runoob.com/manual/git-guide/" TargetMode="Externa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hyperlink" Target="https://www.oracle.com/java/technologies/javase-downloads.html" TargetMode="Externa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hyperlink" Target="https://www.jetbrains.com/help/idea/version-control-integration.html" TargetMode="Externa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hyperlink" Target="https://www.jetbrains.com/help/idea/version-control-integration.html" TargetMode="Externa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hyperlink" Target="https://www.jetbrains.com/help/idea/version-control-integration.html" TargetMode="Externa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hyperlink" Target="https://www.oracle.com/java/technologies/javase-jdk11-downloads.html" TargetMode="Externa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www.runoob.com/java/java-environment-setup.html" TargetMode="External"/><Relationship Id="rId3" Type="http://schemas.openxmlformats.org/officeDocument/2006/relationships/hyperlink" Target="https://docs.oracle.com/en/java/javase/11/install/installation-jdk-linux-platforms.html" TargetMode="External"/><Relationship Id="rId2" Type="http://schemas.openxmlformats.org/officeDocument/2006/relationships/hyperlink" Target="https://docs.oracle.com/en/java/javase/11/install/installation-jdk-macos.html" TargetMode="External"/><Relationship Id="rId1" Type="http://schemas.openxmlformats.org/officeDocument/2006/relationships/hyperlink" Target="https://docs.oracle.com/en/java/javase/11/install/installation-jdk-microsoft-windows-platforms.html" TargetMode="Externa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hyperlink" Target="https://www.jetbrains.com/idea/" TargetMode="Externa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hyperlink" Target="https://www.jetbrains.com/zh-cn/community/education/#student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246188"/>
            <a:ext cx="12192000" cy="39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28789" y="2525714"/>
            <a:ext cx="8734425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+mn-ea"/>
                <a:ea typeface="+mn-ea"/>
              </a:rPr>
              <a:t>Web</a:t>
            </a:r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开发技术基础</a:t>
            </a:r>
            <a:endParaRPr lang="zh-CN" altLang="en-US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2057401" y="1957389"/>
            <a:ext cx="8088313" cy="2419351"/>
          </a:xfrm>
          <a:custGeom>
            <a:avLst/>
            <a:gdLst>
              <a:gd name="connsiteX0" fmla="*/ 2728913 w 8086725"/>
              <a:gd name="connsiteY0" fmla="*/ 0 h 2628900"/>
              <a:gd name="connsiteX1" fmla="*/ 14288 w 8086725"/>
              <a:gd name="connsiteY1" fmla="*/ 0 h 2628900"/>
              <a:gd name="connsiteX2" fmla="*/ 0 w 8086725"/>
              <a:gd name="connsiteY2" fmla="*/ 2621757 h 2628900"/>
              <a:gd name="connsiteX3" fmla="*/ 8086725 w 8086725"/>
              <a:gd name="connsiteY3" fmla="*/ 2628900 h 2628900"/>
              <a:gd name="connsiteX4" fmla="*/ 8065294 w 8086725"/>
              <a:gd name="connsiteY4" fmla="*/ 7144 h 2628900"/>
              <a:gd name="connsiteX5" fmla="*/ 5200650 w 8086725"/>
              <a:gd name="connsiteY5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6725" h="2628900">
                <a:moveTo>
                  <a:pt x="2728913" y="0"/>
                </a:moveTo>
                <a:lnTo>
                  <a:pt x="14288" y="0"/>
                </a:lnTo>
                <a:cubicBezTo>
                  <a:pt x="9525" y="873919"/>
                  <a:pt x="4763" y="1747838"/>
                  <a:pt x="0" y="2621757"/>
                </a:cubicBezTo>
                <a:lnTo>
                  <a:pt x="8086725" y="2628900"/>
                </a:lnTo>
                <a:lnTo>
                  <a:pt x="8065294" y="7144"/>
                </a:lnTo>
                <a:lnTo>
                  <a:pt x="520065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4101" name="文本框 1"/>
          <p:cNvSpPr txBox="1">
            <a:spLocks noChangeArrowheads="1"/>
          </p:cNvSpPr>
          <p:nvPr/>
        </p:nvSpPr>
        <p:spPr bwMode="auto">
          <a:xfrm>
            <a:off x="4493753" y="1762384"/>
            <a:ext cx="3144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 Programming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Rectangle 37"/>
          <p:cNvSpPr/>
          <p:nvPr/>
        </p:nvSpPr>
        <p:spPr>
          <a:xfrm>
            <a:off x="2790826" y="3640139"/>
            <a:ext cx="6610351" cy="5530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第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章 开发环境与相关工具</a:t>
            </a:r>
            <a:endParaRPr lang="en-US" altLang="zh-CN" sz="2000" dirty="0">
              <a:solidFill>
                <a:schemeClr val="bg1"/>
              </a:solidFill>
              <a:latin typeface="+mn-ea"/>
              <a:ea typeface="+mn-ea"/>
              <a:cs typeface="Lao UI" panose="020B0502040204020203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263900" y="4673600"/>
            <a:ext cx="287339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04" name="Freeform 5"/>
          <p:cNvSpPr>
            <a:spLocks noChangeAspect="1"/>
          </p:cNvSpPr>
          <p:nvPr/>
        </p:nvSpPr>
        <p:spPr bwMode="auto">
          <a:xfrm>
            <a:off x="3316288" y="4727575"/>
            <a:ext cx="173037" cy="173039"/>
          </a:xfrm>
          <a:custGeom>
            <a:avLst/>
            <a:gdLst>
              <a:gd name="T0" fmla="*/ 2147483646 w 294"/>
              <a:gd name="T1" fmla="*/ 2147483646 h 294"/>
              <a:gd name="T2" fmla="*/ 2147483646 w 294"/>
              <a:gd name="T3" fmla="*/ 2147483646 h 294"/>
              <a:gd name="T4" fmla="*/ 2147483646 w 294"/>
              <a:gd name="T5" fmla="*/ 2147483646 h 294"/>
              <a:gd name="T6" fmla="*/ 2147483646 w 294"/>
              <a:gd name="T7" fmla="*/ 2147483646 h 294"/>
              <a:gd name="T8" fmla="*/ 2147483646 w 294"/>
              <a:gd name="T9" fmla="*/ 0 h 294"/>
              <a:gd name="T10" fmla="*/ 0 w 294"/>
              <a:gd name="T11" fmla="*/ 2147483646 h 294"/>
              <a:gd name="T12" fmla="*/ 2147483646 w 294"/>
              <a:gd name="T13" fmla="*/ 2147483646 h 294"/>
              <a:gd name="T14" fmla="*/ 2147483646 w 294"/>
              <a:gd name="T15" fmla="*/ 2147483646 h 294"/>
              <a:gd name="T16" fmla="*/ 2147483646 w 294"/>
              <a:gd name="T17" fmla="*/ 2147483646 h 294"/>
              <a:gd name="T18" fmla="*/ 2147483646 w 294"/>
              <a:gd name="T19" fmla="*/ 2147483646 h 294"/>
              <a:gd name="T20" fmla="*/ 2147483646 w 294"/>
              <a:gd name="T21" fmla="*/ 2147483646 h 294"/>
              <a:gd name="T22" fmla="*/ 2147483646 w 294"/>
              <a:gd name="T23" fmla="*/ 2147483646 h 294"/>
              <a:gd name="T24" fmla="*/ 2147483646 w 294"/>
              <a:gd name="T25" fmla="*/ 2147483646 h 294"/>
              <a:gd name="T26" fmla="*/ 2147483646 w 294"/>
              <a:gd name="T27" fmla="*/ 2147483646 h 294"/>
              <a:gd name="T28" fmla="*/ 2147483646 w 294"/>
              <a:gd name="T29" fmla="*/ 2147483646 h 294"/>
              <a:gd name="T30" fmla="*/ 2147483646 w 294"/>
              <a:gd name="T31" fmla="*/ 2147483646 h 29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4" h="294">
                <a:moveTo>
                  <a:pt x="254" y="107"/>
                </a:moveTo>
                <a:lnTo>
                  <a:pt x="254" y="13"/>
                </a:lnTo>
                <a:lnTo>
                  <a:pt x="201" y="13"/>
                </a:lnTo>
                <a:lnTo>
                  <a:pt x="201" y="53"/>
                </a:lnTo>
                <a:lnTo>
                  <a:pt x="147" y="0"/>
                </a:lnTo>
                <a:lnTo>
                  <a:pt x="0" y="147"/>
                </a:lnTo>
                <a:lnTo>
                  <a:pt x="27" y="147"/>
                </a:lnTo>
                <a:lnTo>
                  <a:pt x="27" y="294"/>
                </a:lnTo>
                <a:lnTo>
                  <a:pt x="107" y="294"/>
                </a:lnTo>
                <a:lnTo>
                  <a:pt x="107" y="174"/>
                </a:lnTo>
                <a:lnTo>
                  <a:pt x="187" y="174"/>
                </a:lnTo>
                <a:lnTo>
                  <a:pt x="187" y="294"/>
                </a:lnTo>
                <a:lnTo>
                  <a:pt x="268" y="294"/>
                </a:lnTo>
                <a:lnTo>
                  <a:pt x="268" y="147"/>
                </a:lnTo>
                <a:lnTo>
                  <a:pt x="294" y="147"/>
                </a:lnTo>
                <a:lnTo>
                  <a:pt x="254" y="1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5" name="文本框 19"/>
          <p:cNvSpPr txBox="1">
            <a:spLocks noChangeArrowheads="1"/>
          </p:cNvSpPr>
          <p:nvPr/>
        </p:nvSpPr>
        <p:spPr bwMode="auto">
          <a:xfrm>
            <a:off x="3609975" y="4635500"/>
            <a:ext cx="2630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计算机学院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6705600" y="4673600"/>
            <a:ext cx="288925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6769101" y="4718051"/>
            <a:ext cx="142875" cy="180975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108" name="文本框 20"/>
          <p:cNvSpPr txBox="1">
            <a:spLocks noChangeArrowheads="1"/>
          </p:cNvSpPr>
          <p:nvPr/>
        </p:nvSpPr>
        <p:spPr bwMode="auto">
          <a:xfrm>
            <a:off x="7032625" y="4635501"/>
            <a:ext cx="1819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授课人：王尊亮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3.2</a:t>
            </a:r>
            <a:r>
              <a:rPr lang="zh-CN" altLang="en-US" b="0" kern="1800" dirty="0">
                <a:latin typeface="Times New Roman" panose="02020603050405020304"/>
              </a:rPr>
              <a:t>集成开发环境（</a:t>
            </a:r>
            <a:r>
              <a:rPr lang="en-US" altLang="zh-CN" b="0" kern="1800" dirty="0">
                <a:latin typeface="Times New Roman" panose="02020603050405020304"/>
              </a:rPr>
              <a:t>IntelliJ IDEA)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7408" y="1223784"/>
            <a:ext cx="2208530" cy="2445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GB" b="1" dirty="0"/>
              <a:t>创建</a:t>
            </a:r>
            <a:r>
              <a:rPr lang="zh-CN" altLang="en-US" b="1" dirty="0"/>
              <a:t>项目向导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Maven</a:t>
            </a:r>
            <a:r>
              <a:rPr kumimoji="1" lang="zh-CN" altLang="en-US" dirty="0"/>
              <a:t>项目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Jakarta EE</a:t>
            </a:r>
            <a:r>
              <a:rPr kumimoji="1" lang="zh-CN" altLang="en-US" dirty="0"/>
              <a:t>项目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Initializr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React</a:t>
            </a:r>
            <a:r>
              <a:rPr kumimoji="1" lang="zh-CN" altLang="en-US" dirty="0"/>
              <a:t>等前端项目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31110" y="4303776"/>
            <a:ext cx="2820791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仅开发静态页面时可以创建</a:t>
            </a:r>
            <a:r>
              <a:rPr kumimoji="1" lang="en-US" altLang="zh-CN" dirty="0"/>
              <a:t>Empty</a:t>
            </a:r>
            <a:r>
              <a:rPr kumimoji="1" lang="zh-CN" altLang="en-US" dirty="0"/>
              <a:t>项目或者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项目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5570" y="1223645"/>
            <a:ext cx="6863715" cy="52946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3.2</a:t>
            </a:r>
            <a:r>
              <a:rPr lang="zh-CN" altLang="en-US" b="0" kern="1800" dirty="0">
                <a:latin typeface="Times New Roman" panose="02020603050405020304"/>
              </a:rPr>
              <a:t>集成开发环境（</a:t>
            </a:r>
            <a:r>
              <a:rPr lang="en-US" altLang="zh-CN" b="0" kern="1800" dirty="0">
                <a:latin typeface="Times New Roman" panose="02020603050405020304"/>
              </a:rPr>
              <a:t>IntelliJ IDEA)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7408" y="1223784"/>
            <a:ext cx="2581890" cy="405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创建后的示例项目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dirty="0"/>
              <a:t>.</a:t>
            </a:r>
            <a:r>
              <a:rPr lang="en-US" altLang="zh-CN" dirty="0" err="1"/>
              <a:t>iml</a:t>
            </a:r>
            <a:r>
              <a:rPr lang="zh-CN" altLang="en-US" dirty="0"/>
              <a:t>文件是工程配置文件，记录当前</a:t>
            </a:r>
            <a:r>
              <a:rPr lang="en-US" altLang="zh-CN" dirty="0"/>
              <a:t>project</a:t>
            </a:r>
            <a:r>
              <a:rPr lang="zh-CN" altLang="en-US" dirty="0"/>
              <a:t>的</a:t>
            </a:r>
            <a:r>
              <a:rPr lang="en-US" altLang="zh-CN" dirty="0"/>
              <a:t>module</a:t>
            </a:r>
            <a:r>
              <a:rPr lang="zh-CN" altLang="en-US" dirty="0"/>
              <a:t>配置信息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.idea</a:t>
            </a:r>
            <a:r>
              <a:rPr kumimoji="1" lang="zh-CN" altLang="en-US" dirty="0"/>
              <a:t>文件夹存储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针对当前项目的配置信息，如运行配置、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配置等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9445" y="1539240"/>
            <a:ext cx="8821420" cy="45408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3.2</a:t>
            </a:r>
            <a:r>
              <a:rPr lang="zh-CN" altLang="en-US" b="0" kern="1800" dirty="0">
                <a:latin typeface="Times New Roman" panose="02020603050405020304"/>
              </a:rPr>
              <a:t>集成开发环境（</a:t>
            </a:r>
            <a:r>
              <a:rPr lang="en-US" altLang="zh-CN" b="0" kern="1800" dirty="0">
                <a:latin typeface="Times New Roman" panose="02020603050405020304"/>
              </a:rPr>
              <a:t>IntelliJ IDEA)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7408" y="1223784"/>
            <a:ext cx="2581890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创建后的示例项目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在当前项目路径下创建一个</a:t>
            </a:r>
            <a:r>
              <a:rPr kumimoji="1" lang="en-US" altLang="zh-CN" dirty="0"/>
              <a:t>hello.html</a:t>
            </a:r>
            <a:r>
              <a:rPr kumimoji="1" lang="zh-CN" altLang="en-US" dirty="0"/>
              <a:t>文件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2005" y="1518920"/>
            <a:ext cx="8516620" cy="47078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3.2</a:t>
            </a:r>
            <a:r>
              <a:rPr lang="zh-CN" altLang="en-US" b="0" kern="1800" dirty="0">
                <a:latin typeface="Times New Roman" panose="02020603050405020304"/>
              </a:rPr>
              <a:t>集成开发环境（</a:t>
            </a:r>
            <a:r>
              <a:rPr lang="en-US" altLang="zh-CN" b="0" kern="1800" dirty="0">
                <a:latin typeface="Times New Roman" panose="02020603050405020304"/>
              </a:rPr>
              <a:t>IntelliJ IDEA)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7408" y="1223784"/>
            <a:ext cx="10058400" cy="73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创建后的示例项目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点击右上侧的浏览器按钮，可以在浏览器中访问部署在</a:t>
            </a:r>
            <a:r>
              <a:rPr kumimoji="1" lang="en-US" altLang="zh-CN" b="1" dirty="0"/>
              <a:t>idea</a:t>
            </a:r>
            <a:r>
              <a:rPr kumimoji="1" lang="zh-CN" altLang="en-US" b="1" dirty="0"/>
              <a:t>内置</a:t>
            </a:r>
            <a:r>
              <a:rPr kumimoji="1" lang="en-US" altLang="zh-CN" b="1" dirty="0"/>
              <a:t>web</a:t>
            </a:r>
            <a:r>
              <a:rPr kumimoji="1" lang="zh-CN" altLang="en-US" b="1" dirty="0"/>
              <a:t>服务器上的当前页面</a:t>
            </a:r>
            <a:endParaRPr kumimoji="1"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870" y="2163445"/>
            <a:ext cx="10437495" cy="36842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535" y="1998980"/>
            <a:ext cx="10352405" cy="46164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3.2</a:t>
            </a:r>
            <a:r>
              <a:rPr lang="zh-CN" altLang="en-US" b="0" kern="1800" dirty="0">
                <a:latin typeface="Times New Roman" panose="02020603050405020304"/>
              </a:rPr>
              <a:t>集成开发环境（</a:t>
            </a:r>
            <a:r>
              <a:rPr lang="en-US" altLang="zh-CN" b="0" kern="1800" dirty="0">
                <a:latin typeface="Times New Roman" panose="02020603050405020304"/>
              </a:rPr>
              <a:t>IntelliJ IDEA)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7408" y="1223784"/>
            <a:ext cx="1005840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创建后的示例项目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63342</a:t>
            </a:r>
            <a:r>
              <a:rPr kumimoji="1" lang="zh-CN" altLang="en-US" b="1" dirty="0"/>
              <a:t>为 内置</a:t>
            </a:r>
            <a:r>
              <a:rPr kumimoji="1" lang="en-US" altLang="zh-CN" b="1" dirty="0"/>
              <a:t>web</a:t>
            </a:r>
            <a:r>
              <a:rPr kumimoji="1" lang="zh-CN" altLang="en-US" b="1" dirty="0"/>
              <a:t>服务器的默认端口</a:t>
            </a:r>
            <a:endParaRPr kumimoji="1" lang="en-US" altLang="zh-CN" b="1" dirty="0"/>
          </a:p>
        </p:txBody>
      </p:sp>
      <p:cxnSp>
        <p:nvCxnSpPr>
          <p:cNvPr id="8" name="直线箭头连接符 7"/>
          <p:cNvCxnSpPr/>
          <p:nvPr/>
        </p:nvCxnSpPr>
        <p:spPr>
          <a:xfrm flipH="1">
            <a:off x="3743597" y="1592218"/>
            <a:ext cx="1242931" cy="968102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970" y="1192555"/>
            <a:ext cx="5367827" cy="55622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3.2</a:t>
            </a:r>
            <a:r>
              <a:rPr lang="zh-CN" altLang="en-US" b="0" kern="1800" dirty="0">
                <a:latin typeface="Times New Roman" panose="02020603050405020304"/>
              </a:rPr>
              <a:t>集成开发环境（</a:t>
            </a:r>
            <a:r>
              <a:rPr lang="en-US" altLang="zh-CN" b="0" kern="1800" dirty="0">
                <a:latin typeface="Times New Roman" panose="02020603050405020304"/>
              </a:rPr>
              <a:t>IntelliJ IDEA)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7535" y="1223645"/>
            <a:ext cx="10629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创建后的示例项目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在</a:t>
            </a:r>
            <a:r>
              <a:rPr kumimoji="1" lang="en-US" altLang="zh-CN" b="1" dirty="0"/>
              <a:t>idea</a:t>
            </a:r>
            <a:r>
              <a:rPr kumimoji="1" lang="zh-CN" altLang="en-US" b="1" dirty="0"/>
              <a:t>源文件编辑器中修改</a:t>
            </a:r>
            <a:r>
              <a:rPr kumimoji="1" lang="en-US" altLang="zh-CN" b="1" dirty="0"/>
              <a:t>html</a:t>
            </a:r>
            <a:r>
              <a:rPr kumimoji="1" lang="zh-CN" altLang="en-US" b="1" dirty="0"/>
              <a:t>文件后刷新浏览器页面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支持</a:t>
            </a:r>
            <a:r>
              <a:rPr kumimoji="1" lang="en-US" altLang="zh-CN" b="1" dirty="0"/>
              <a:t>RELOAD_ON_SAVE,</a:t>
            </a:r>
            <a:r>
              <a:rPr kumimoji="1" lang="zh-CN" altLang="en-US" b="1" dirty="0"/>
              <a:t>保存源代码</a:t>
            </a:r>
            <a:r>
              <a:rPr kumimoji="1" lang="zh-CN" altLang="en-US" b="1" dirty="0"/>
              <a:t>文件时自动更新</a:t>
            </a:r>
            <a:r>
              <a:rPr kumimoji="1" lang="en-US" altLang="zh-CN" b="1" dirty="0"/>
              <a:t>)</a:t>
            </a:r>
            <a:endParaRPr kumimoji="1" lang="en-US" altLang="zh-CN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385" y="2571750"/>
            <a:ext cx="10960100" cy="3492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15" y="3003550"/>
            <a:ext cx="8343900" cy="37973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728200" y="2488565"/>
            <a:ext cx="1859915" cy="40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10720070" y="2136140"/>
            <a:ext cx="210185" cy="410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3.2</a:t>
            </a:r>
            <a:r>
              <a:rPr lang="zh-CN" altLang="en-US" b="0" kern="1800" dirty="0">
                <a:latin typeface="Times New Roman" panose="02020603050405020304"/>
              </a:rPr>
              <a:t>集成开发环境（</a:t>
            </a:r>
            <a:r>
              <a:rPr lang="en-US" altLang="zh-CN" b="0" kern="1800" dirty="0">
                <a:latin typeface="Times New Roman" panose="02020603050405020304"/>
              </a:rPr>
              <a:t>IntelliJ IDEA)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7408" y="1223784"/>
            <a:ext cx="100584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/>
              <a:t>Idea</a:t>
            </a:r>
            <a:r>
              <a:rPr kumimoji="1" lang="zh-CN" altLang="en-US" b="1" dirty="0"/>
              <a:t>的更多使用说明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hlinkClick r:id="rId1"/>
              </a:rPr>
              <a:t>https://www.jetbrains.com/help/idea/discover-intellij-idea.html</a:t>
            </a:r>
            <a:endParaRPr kumimoji="1"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Project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configuration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Write and edit source code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Compilation and building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Deployment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Version control</a:t>
            </a:r>
            <a:endParaRPr kumimoji="1" lang="en-US" altLang="zh-CN" dirty="0"/>
          </a:p>
          <a:p>
            <a:endParaRPr kumimoji="1" lang="en-US" altLang="zh-CN" b="1" dirty="0"/>
          </a:p>
          <a:p>
            <a:endParaRPr kumimoji="1" lang="en-US" altLang="zh-CN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444" y="1936652"/>
            <a:ext cx="6872232" cy="483412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4731" y="1333361"/>
            <a:ext cx="7973432" cy="152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sz="2000" dirty="0"/>
              <a:t>项目构建工具：是实现软件项目管理依赖、编译、检查、测试、打包和部署工具。</a:t>
            </a:r>
            <a:endParaRPr lang="en-US" altLang="zh-CN" sz="2000" dirty="0"/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endParaRPr lang="en-US" altLang="zh-CN" sz="2000" dirty="0"/>
          </a:p>
        </p:txBody>
      </p:sp>
      <p:sp>
        <p:nvSpPr>
          <p:cNvPr id="21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3.3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Java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项目构建工具（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Maven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Gradle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7455" y="1840865"/>
            <a:ext cx="8174355" cy="2774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0835" y="3738245"/>
            <a:ext cx="9424670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800"/>
              <a:t> validate：验证项目，验证项目是否正确且所有必须信息是可用的</a:t>
            </a:r>
            <a:endParaRPr lang="zh-CN" altLang="en-US" sz="1800"/>
          </a:p>
          <a:p>
            <a:pPr>
              <a:lnSpc>
                <a:spcPct val="150000"/>
              </a:lnSpc>
            </a:pPr>
            <a:r>
              <a:rPr lang="zh-CN" altLang="en-US" sz="1800"/>
              <a:t>compile：执行编译</a:t>
            </a:r>
            <a:endParaRPr lang="zh-CN" altLang="en-US" sz="1800"/>
          </a:p>
          <a:p>
            <a:pPr>
              <a:lnSpc>
                <a:spcPct val="150000"/>
              </a:lnSpc>
            </a:pPr>
            <a:r>
              <a:rPr lang="zh-CN" altLang="en-US" sz="1800"/>
              <a:t>Test：使用适当的单元测试框架（例如JUnit）运行测试</a:t>
            </a:r>
            <a:endParaRPr lang="zh-CN" altLang="en-US" sz="1800"/>
          </a:p>
          <a:p>
            <a:pPr>
              <a:lnSpc>
                <a:spcPct val="150000"/>
              </a:lnSpc>
            </a:pPr>
            <a:r>
              <a:rPr lang="zh-CN" altLang="en-US" sz="1800"/>
              <a:t>package：打包，创建JAR/WAR包如在 pom.xml 中定义提及的包</a:t>
            </a:r>
            <a:endParaRPr lang="zh-CN" altLang="en-US" sz="1800"/>
          </a:p>
          <a:p>
            <a:pPr>
              <a:lnSpc>
                <a:spcPct val="150000"/>
              </a:lnSpc>
            </a:pPr>
            <a:r>
              <a:rPr lang="zh-CN" altLang="en-US" sz="1800"/>
              <a:t>verify：对集成测试的结果进行检查，以保证质量达标</a:t>
            </a:r>
            <a:endParaRPr lang="zh-CN" altLang="en-US" sz="1800"/>
          </a:p>
          <a:p>
            <a:pPr>
              <a:lnSpc>
                <a:spcPct val="150000"/>
              </a:lnSpc>
            </a:pPr>
            <a:r>
              <a:rPr lang="zh-CN" altLang="en-US" sz="1800"/>
              <a:t>install：安装打包的项目到本地仓库，以供其他项目使用</a:t>
            </a:r>
            <a:endParaRPr lang="zh-CN" altLang="en-US" sz="1800"/>
          </a:p>
          <a:p>
            <a:pPr>
              <a:lnSpc>
                <a:spcPct val="150000"/>
              </a:lnSpc>
            </a:pPr>
            <a:r>
              <a:rPr lang="zh-CN" altLang="en-US" sz="1800"/>
              <a:t>deploy：	部署，	拷贝最终的工程包到远程仓库中，以共享给其他开发人员和工程</a:t>
            </a:r>
            <a:endParaRPr lang="zh-CN" altLang="en-US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4731" y="1333361"/>
            <a:ext cx="7973432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sz="2000" dirty="0"/>
              <a:t>项目构建工具：是实现软件项目管理依赖、编译、检查、测试、打包和部署工具。</a:t>
            </a:r>
            <a:endParaRPr lang="en-US" altLang="zh-CN" sz="2000" dirty="0"/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sz="2000" dirty="0"/>
              <a:t>主要的</a:t>
            </a:r>
            <a:r>
              <a:rPr lang="en-US" altLang="zh-CN" sz="2000" dirty="0"/>
              <a:t>Java</a:t>
            </a:r>
            <a:r>
              <a:rPr lang="zh-CN" altLang="en-US" sz="2000" dirty="0"/>
              <a:t>构建自动化工具有：</a:t>
            </a:r>
            <a:r>
              <a:rPr lang="en-US" altLang="zh-CN" sz="2000" dirty="0"/>
              <a:t>Ant</a:t>
            </a:r>
            <a:r>
              <a:rPr lang="zh-CN" altLang="en-US" sz="2000" dirty="0"/>
              <a:t>、</a:t>
            </a:r>
            <a:r>
              <a:rPr lang="en-US" altLang="zh-CN" sz="2000" dirty="0"/>
              <a:t>Maven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Gradle</a:t>
            </a:r>
            <a:r>
              <a:rPr lang="en-US" altLang="zh-CN" dirty="0"/>
              <a:t>	</a:t>
            </a:r>
            <a:endParaRPr lang="en-US" altLang="zh-CN" dirty="0"/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sz="2000" dirty="0"/>
              <a:t>Spring Boot</a:t>
            </a:r>
            <a:r>
              <a:rPr lang="zh-CN" altLang="en-US" sz="2000" dirty="0"/>
              <a:t>项目推荐使用</a:t>
            </a:r>
            <a:r>
              <a:rPr lang="en-US" altLang="zh-CN" sz="2000" dirty="0"/>
              <a:t>Maven</a:t>
            </a:r>
            <a:r>
              <a:rPr lang="zh-CN" altLang="en-US" sz="2000" dirty="0"/>
              <a:t>或</a:t>
            </a:r>
            <a:r>
              <a:rPr lang="en-US" altLang="zh-CN" sz="2000" dirty="0" err="1"/>
              <a:t>Gradle</a:t>
            </a:r>
            <a:endParaRPr lang="en-US" altLang="zh-CN" sz="2000" dirty="0"/>
          </a:p>
        </p:txBody>
      </p:sp>
      <p:pic>
        <p:nvPicPr>
          <p:cNvPr id="9" name="Picture 2" descr="Apache Ant logo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5" y="4347783"/>
            <a:ext cx="1386110" cy="83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1238287" y="5276688"/>
            <a:ext cx="242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http://ant.apache.org/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200218" y="5277834"/>
            <a:ext cx="2852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/>
              </a:rPr>
              <a:t>https://maven.apache.org/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2" name="Picture 4" descr="https://maven.apache.org/images/maven-logo-black-on-whi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146" y="4347783"/>
            <a:ext cx="2760207" cy="6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8121139" y="5390411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5"/>
              </a:rPr>
              <a:t>https://gradle.org/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39724" y="4230573"/>
            <a:ext cx="3142857" cy="97142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852615" y="5738353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2000</a:t>
            </a:r>
            <a:r>
              <a:rPr lang="zh-CN" altLang="en-US" dirty="0"/>
              <a:t>年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962539" y="576216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2004</a:t>
            </a:r>
            <a:r>
              <a:rPr lang="zh-CN" altLang="en-US" dirty="0"/>
              <a:t>年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8646922" y="576216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2012</a:t>
            </a:r>
            <a:r>
              <a:rPr lang="zh-CN" altLang="en-US" dirty="0"/>
              <a:t>年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4629" y="1712207"/>
            <a:ext cx="4141503" cy="2327337"/>
          </a:xfrm>
          <a:prstGeom prst="rect">
            <a:avLst/>
          </a:prstGeom>
        </p:spPr>
      </p:pic>
      <p:sp>
        <p:nvSpPr>
          <p:cNvPr id="21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3.3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Java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项目构建工具（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Maven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Gradle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4730" y="1333361"/>
            <a:ext cx="10824646" cy="50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GB" altLang="zh-CN" sz="2000" dirty="0">
                <a:hlinkClick r:id="rId1"/>
              </a:rPr>
              <a:t>https://maven.apache.org/</a:t>
            </a:r>
            <a:r>
              <a:rPr lang="en-GB" altLang="zh-CN" sz="2000" dirty="0"/>
              <a:t> ,</a:t>
            </a:r>
            <a:r>
              <a:rPr lang="zh-CN" altLang="en-US" sz="2000" dirty="0"/>
              <a:t>可以通过一小段描述信息</a:t>
            </a:r>
            <a:r>
              <a:rPr lang="en-US" altLang="zh-CN" sz="2000" dirty="0"/>
              <a:t>(POM)</a:t>
            </a:r>
            <a:r>
              <a:rPr lang="zh-CN" altLang="en-US" sz="2000" dirty="0"/>
              <a:t>来管理项目的构建过程的工具</a:t>
            </a:r>
            <a:endParaRPr lang="en-GB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624" y="1986649"/>
            <a:ext cx="9290304" cy="46142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4730" y="2596896"/>
            <a:ext cx="2521894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一般情况下需要单独下载安装使用</a:t>
            </a:r>
            <a:r>
              <a:rPr kumimoji="1" lang="en-US" altLang="zh-CN" dirty="0"/>
              <a:t>maven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但通过</a:t>
            </a:r>
            <a:r>
              <a:rPr kumimoji="1" lang="en-US" altLang="zh-CN" dirty="0"/>
              <a:t>IEDA</a:t>
            </a:r>
            <a:r>
              <a:rPr kumimoji="1" lang="zh-CN" altLang="en-US" dirty="0"/>
              <a:t>进行开发时可使用其</a:t>
            </a:r>
            <a:r>
              <a:rPr kumimoji="1" lang="zh-CN" altLang="en-US" u="sng" dirty="0">
                <a:solidFill>
                  <a:srgbClr val="FF0000"/>
                </a:solidFill>
              </a:rPr>
              <a:t>内置集成</a:t>
            </a:r>
            <a:r>
              <a:rPr kumimoji="1" lang="zh-CN" altLang="en-US" dirty="0"/>
              <a:t>的</a:t>
            </a:r>
            <a:r>
              <a:rPr kumimoji="1" lang="en-US" altLang="zh-CN" dirty="0"/>
              <a:t>maven</a:t>
            </a:r>
            <a:r>
              <a:rPr kumimoji="1" lang="zh-CN" altLang="en-US" dirty="0"/>
              <a:t>而不用单独安装。</a:t>
            </a:r>
            <a:endParaRPr kumimoji="1" lang="zh-CN" altLang="en-US" dirty="0"/>
          </a:p>
        </p:txBody>
      </p:sp>
      <p:sp>
        <p:nvSpPr>
          <p:cNvPr id="18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3.3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Java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项目构建工具（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Maven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Gradle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4180" y="198691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hlinkClick r:id="rId3" action="ppaction://hlinkfile"/>
              </a:rPr>
              <a:t>maven</a:t>
            </a:r>
            <a:r>
              <a:rPr lang="zh-CN" altLang="en-US">
                <a:hlinkClick r:id="rId3" action="ppaction://hlinkfile"/>
              </a:rPr>
              <a:t>在线教程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 开发环境与相关工具</a:t>
            </a:r>
            <a:endParaRPr lang="zh-CN" altLang="en-US" dirty="0"/>
          </a:p>
        </p:txBody>
      </p:sp>
      <p:sp>
        <p:nvSpPr>
          <p:cNvPr id="6" name="Rectangle 43"/>
          <p:cNvSpPr>
            <a:spLocks noChangeArrowheads="1"/>
          </p:cNvSpPr>
          <p:nvPr/>
        </p:nvSpPr>
        <p:spPr bwMode="auto">
          <a:xfrm>
            <a:off x="917577" y="1395415"/>
            <a:ext cx="5524500" cy="3302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3.1 Java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开发环境（</a:t>
            </a: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JDK11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3.2 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集成开发环境（</a:t>
            </a: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IntelliJ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IDEA)</a:t>
            </a:r>
            <a:endParaRPr lang="en-US" altLang="zh-CN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3.3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Java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项目构建工具（</a:t>
            </a: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Maven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Gradle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3.4 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代码版本控制工具（</a:t>
            </a: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Git)</a:t>
            </a:r>
            <a:endParaRPr lang="en-US" altLang="zh-CN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3.3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Java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项目构建工具（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Maven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Gradle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6592" y="2482889"/>
            <a:ext cx="7504762" cy="394285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4731" y="1300182"/>
            <a:ext cx="11402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 </a:t>
            </a:r>
            <a:r>
              <a:rPr lang="en-US" altLang="zh-CN" dirty="0"/>
              <a:t>POM</a:t>
            </a:r>
            <a:r>
              <a:rPr lang="zh-CN" altLang="en-US" dirty="0"/>
              <a:t>（</a:t>
            </a:r>
            <a:r>
              <a:rPr lang="en-US" altLang="zh-CN" dirty="0"/>
              <a:t>Project Object Model</a:t>
            </a:r>
            <a:r>
              <a:rPr lang="zh-CN" altLang="en-US" dirty="0"/>
              <a:t>，项目对象模型）定义了项目的基本信息，用于描述项目如何构建，声明项目依赖，一般</a:t>
            </a:r>
            <a:r>
              <a:rPr lang="en-US" altLang="zh-CN" dirty="0"/>
              <a:t>POM</a:t>
            </a:r>
            <a:r>
              <a:rPr lang="zh-CN" altLang="en-US" dirty="0"/>
              <a:t>文件的放在项目或者模块的根目录下。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52412" y="2482889"/>
            <a:ext cx="3119438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project</a:t>
            </a:r>
            <a:r>
              <a:rPr lang="zh-CN" altLang="en-US" dirty="0"/>
              <a:t>：整个</a:t>
            </a:r>
            <a:r>
              <a:rPr lang="en-US" altLang="zh-CN" dirty="0" err="1"/>
              <a:t>pom</a:t>
            </a:r>
            <a:r>
              <a:rPr lang="zh-CN" altLang="en-US" dirty="0"/>
              <a:t>配置文件的根元素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parent</a:t>
            </a:r>
            <a:r>
              <a:rPr lang="zh-CN" altLang="en-US" dirty="0"/>
              <a:t>包含了一些可以被继承的默认设置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groupId</a:t>
            </a:r>
            <a:r>
              <a:rPr lang="zh-CN" altLang="en-US" dirty="0"/>
              <a:t>、</a:t>
            </a:r>
            <a:r>
              <a:rPr lang="en-US" altLang="zh-CN" dirty="0" err="1"/>
              <a:t>artifactId</a:t>
            </a:r>
            <a:r>
              <a:rPr lang="zh-CN" altLang="en-US" dirty="0"/>
              <a:t>、</a:t>
            </a:r>
            <a:r>
              <a:rPr lang="en-US" altLang="zh-CN" dirty="0"/>
              <a:t>version</a:t>
            </a:r>
            <a:r>
              <a:rPr lang="zh-CN" altLang="en-US" dirty="0"/>
              <a:t>三个元素用来定义一个项目的坐标</a:t>
            </a:r>
            <a:endParaRPr lang="zh-CN" altLang="en-US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3.3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Java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项目构建工具（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Maven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Gradle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2636" y="1345531"/>
            <a:ext cx="6371429" cy="24285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582" y="4150325"/>
            <a:ext cx="6504762" cy="267619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81012" y="1498341"/>
            <a:ext cx="311943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dependencies</a:t>
            </a:r>
            <a:r>
              <a:rPr lang="zh-CN" altLang="en-US" dirty="0"/>
              <a:t>：该元素描述了项目相关的所有依赖。 这些依赖自动从项目定义的仓库中下载</a:t>
            </a:r>
            <a:endParaRPr lang="en-US" altLang="zh-CN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build</a:t>
            </a:r>
            <a:r>
              <a:rPr lang="zh-CN" altLang="en-US" dirty="0"/>
              <a:t>：构建项目需要的信息</a:t>
            </a:r>
            <a:endParaRPr lang="zh-CN" altLang="en-US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4730" y="1333361"/>
            <a:ext cx="10824646" cy="5066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 err="1"/>
              <a:t>mvn</a:t>
            </a:r>
            <a:r>
              <a:rPr lang="zh-CN" altLang="en-US" sz="2000" dirty="0"/>
              <a:t> 常用命令</a:t>
            </a:r>
            <a:endParaRPr lang="en-US" altLang="zh-CN" sz="2000" dirty="0"/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sz="2000" dirty="0" err="1"/>
              <a:t>mvn</a:t>
            </a:r>
            <a:r>
              <a:rPr lang="en-US" altLang="zh-CN" sz="2000" dirty="0"/>
              <a:t> archetype</a:t>
            </a:r>
            <a:r>
              <a:rPr lang="zh-CN" altLang="en-US" sz="2000" dirty="0"/>
              <a:t>：创建一个</a:t>
            </a:r>
            <a:r>
              <a:rPr lang="en-US" altLang="zh-CN" sz="2000" dirty="0"/>
              <a:t>maven</a:t>
            </a:r>
            <a:r>
              <a:rPr lang="zh-CN" altLang="en-US" sz="2000" dirty="0"/>
              <a:t>项目。</a:t>
            </a:r>
            <a:endParaRPr lang="en-US" altLang="zh-CN" sz="2000" dirty="0"/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sz="2000" dirty="0" err="1"/>
              <a:t>mvn</a:t>
            </a:r>
            <a:r>
              <a:rPr lang="en-US" altLang="zh-CN" sz="2000" dirty="0"/>
              <a:t> compile</a:t>
            </a:r>
            <a:r>
              <a:rPr lang="zh-CN" altLang="en-US" sz="2000" dirty="0"/>
              <a:t>：编译</a:t>
            </a:r>
            <a:r>
              <a:rPr lang="en-US" altLang="zh-CN" sz="2000" dirty="0"/>
              <a:t>maven</a:t>
            </a:r>
            <a:r>
              <a:rPr lang="zh-CN" altLang="en-US" sz="2000" dirty="0"/>
              <a:t>项目的源代码。</a:t>
            </a:r>
            <a:endParaRPr lang="zh-CN" altLang="en-US" sz="2000" dirty="0"/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sz="2000" dirty="0" err="1"/>
              <a:t>mvn</a:t>
            </a:r>
            <a:r>
              <a:rPr lang="en-US" altLang="zh-CN" sz="2000" dirty="0"/>
              <a:t> test</a:t>
            </a:r>
            <a:r>
              <a:rPr lang="zh-CN" altLang="en-US" sz="2000" dirty="0"/>
              <a:t>：运行所有的单元测试。</a:t>
            </a:r>
            <a:endParaRPr lang="zh-CN" altLang="en-US" sz="2000" dirty="0"/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sz="2000" dirty="0" err="1"/>
              <a:t>mvn</a:t>
            </a:r>
            <a:r>
              <a:rPr lang="en-US" altLang="zh-CN" sz="2000" dirty="0"/>
              <a:t> package</a:t>
            </a:r>
            <a:r>
              <a:rPr lang="zh-CN" altLang="en-US" sz="2000" dirty="0"/>
              <a:t>：打包，顺序执行</a:t>
            </a:r>
            <a:r>
              <a:rPr lang="en-US" altLang="zh-CN" sz="2000" dirty="0"/>
              <a:t>clean</a:t>
            </a:r>
            <a:r>
              <a:rPr lang="zh-CN" altLang="en-US" sz="2000" dirty="0"/>
              <a:t>、</a:t>
            </a:r>
            <a:r>
              <a:rPr lang="en-US" altLang="zh-CN" sz="2000" dirty="0"/>
              <a:t>resources</a:t>
            </a:r>
            <a:r>
              <a:rPr lang="zh-CN" altLang="en-US" sz="2000" dirty="0"/>
              <a:t>、</a:t>
            </a:r>
            <a:r>
              <a:rPr lang="en-US" altLang="zh-CN" sz="2000" dirty="0"/>
              <a:t>compile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testResources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testCompile</a:t>
            </a:r>
            <a:r>
              <a:rPr lang="zh-CN" altLang="en-US" sz="2000" dirty="0"/>
              <a:t>、</a:t>
            </a:r>
            <a:r>
              <a:rPr lang="en-US" altLang="zh-CN" sz="2000" dirty="0"/>
              <a:t>test</a:t>
            </a:r>
            <a:r>
              <a:rPr lang="zh-CN" altLang="en-US" sz="2000" dirty="0"/>
              <a:t>、</a:t>
            </a:r>
            <a:r>
              <a:rPr lang="en-US" altLang="zh-CN" sz="2000" dirty="0"/>
              <a:t>jar(</a:t>
            </a:r>
            <a:r>
              <a:rPr lang="zh-CN" altLang="en-US" sz="2000" dirty="0"/>
              <a:t>打包</a:t>
            </a:r>
            <a:r>
              <a:rPr lang="en-US" altLang="zh-CN" sz="2000" dirty="0"/>
              <a:t>)</a:t>
            </a:r>
            <a:r>
              <a:rPr lang="zh-CN" altLang="en-US" sz="2000" dirty="0"/>
              <a:t>等阶段，生成</a:t>
            </a:r>
            <a:r>
              <a:rPr lang="en-US" altLang="zh-CN" sz="2000" dirty="0"/>
              <a:t>jar</a:t>
            </a:r>
            <a:r>
              <a:rPr lang="zh-CN" altLang="en-US" sz="2000" dirty="0"/>
              <a:t>包。</a:t>
            </a:r>
            <a:endParaRPr lang="zh-CN" altLang="en-US" sz="2000" dirty="0"/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sz="2000" dirty="0" err="1"/>
              <a:t>mvn</a:t>
            </a:r>
            <a:r>
              <a:rPr lang="en-US" altLang="zh-CN" sz="2000" dirty="0"/>
              <a:t> install</a:t>
            </a:r>
            <a:r>
              <a:rPr lang="zh-CN" altLang="en-US" sz="2000" dirty="0"/>
              <a:t>：用于把项目安装到本地的仓库中，提供给别的项目做引用或作自有项目。</a:t>
            </a:r>
            <a:endParaRPr lang="zh-CN" altLang="en-US" sz="2000" dirty="0"/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sz="2000" dirty="0" err="1"/>
              <a:t>mvn</a:t>
            </a:r>
            <a:r>
              <a:rPr lang="en-US" altLang="zh-CN" sz="2000" dirty="0"/>
              <a:t> clean</a:t>
            </a:r>
            <a:r>
              <a:rPr lang="zh-CN" altLang="en-US" sz="2000" dirty="0"/>
              <a:t>：清除之前项目的构建输出。</a:t>
            </a:r>
            <a:endParaRPr lang="zh-CN" altLang="en-US" sz="2000" dirty="0"/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sz="2000" dirty="0" err="1"/>
              <a:t>mvn</a:t>
            </a:r>
            <a:r>
              <a:rPr lang="en-US" altLang="zh-CN" sz="2000" dirty="0"/>
              <a:t> deploy</a:t>
            </a:r>
            <a:r>
              <a:rPr lang="zh-CN" altLang="en-US" sz="2000" dirty="0"/>
              <a:t>：将构建完成的包发布到远程仓库，使得其他的开发者或者工程可以共享。</a:t>
            </a:r>
            <a:endParaRPr lang="en-US" altLang="zh-CN" sz="2000" dirty="0"/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sz="2000" dirty="0" err="1"/>
              <a:t>mvn</a:t>
            </a:r>
            <a:r>
              <a:rPr lang="en-US" altLang="zh-CN" sz="2000" dirty="0"/>
              <a:t> clean package -</a:t>
            </a:r>
            <a:r>
              <a:rPr lang="en-US" altLang="zh-CN" sz="2000" dirty="0" err="1"/>
              <a:t>Dmaven.test.skip</a:t>
            </a:r>
            <a:r>
              <a:rPr lang="en-US" altLang="zh-CN" sz="2000" dirty="0"/>
              <a:t>=true</a:t>
            </a:r>
            <a:r>
              <a:rPr lang="zh-CN" altLang="en-US" sz="2000" dirty="0"/>
              <a:t>：跳过测试环节重新打包。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9156" y="1223784"/>
            <a:ext cx="5862828" cy="1078221"/>
          </a:xfrm>
          <a:prstGeom prst="rect">
            <a:avLst/>
          </a:prstGeom>
        </p:spPr>
      </p:pic>
      <p:sp>
        <p:nvSpPr>
          <p:cNvPr id="10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3.3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Java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项目构建工具（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Maven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Gradle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3.3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Java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项目构建工具（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Maven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Gradle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9647" y="1400195"/>
            <a:ext cx="2714286" cy="451428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5" y="1324005"/>
            <a:ext cx="2371429" cy="459047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57587" y="6300220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IDEA</a:t>
            </a:r>
            <a:r>
              <a:rPr lang="zh-CN" altLang="en-US" dirty="0"/>
              <a:t>创建项目时可以选择</a:t>
            </a:r>
            <a:r>
              <a:rPr lang="en-US" altLang="zh-CN" dirty="0"/>
              <a:t>Maven</a:t>
            </a:r>
            <a:r>
              <a:rPr lang="zh-CN" altLang="en-US" dirty="0"/>
              <a:t>还是</a:t>
            </a:r>
            <a:r>
              <a:rPr lang="en-US" altLang="zh-CN" dirty="0" err="1"/>
              <a:t>Gradle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1" y="1524947"/>
            <a:ext cx="6457950" cy="438953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3.3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Java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项目构建工具（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Maven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Gradle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127" y="1433017"/>
            <a:ext cx="9228571" cy="469523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43124" y="6343082"/>
            <a:ext cx="869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IDEA</a:t>
            </a:r>
            <a:r>
              <a:rPr lang="zh-CN" altLang="en-US" dirty="0"/>
              <a:t>内置了</a:t>
            </a:r>
            <a:r>
              <a:rPr lang="en-US" altLang="zh-CN" dirty="0"/>
              <a:t>Maven</a:t>
            </a:r>
            <a:r>
              <a:rPr lang="zh-CN" altLang="en-US" dirty="0"/>
              <a:t>和</a:t>
            </a:r>
            <a:r>
              <a:rPr lang="en-US" altLang="zh-CN" dirty="0" err="1"/>
              <a:t>Gradle</a:t>
            </a:r>
            <a:r>
              <a:rPr lang="zh-CN" altLang="en-US" dirty="0"/>
              <a:t>，在内置的</a:t>
            </a:r>
            <a:r>
              <a:rPr lang="en-US" altLang="zh-CN" dirty="0"/>
              <a:t>plugins/maven/lib/maven3</a:t>
            </a:r>
            <a:r>
              <a:rPr lang="zh-CN" altLang="en-US" dirty="0"/>
              <a:t>下能找到配置文件</a:t>
            </a:r>
            <a:endParaRPr lang="en-US" altLang="zh-C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3.3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Java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项目构建工具（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Maven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Gradle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633" y="1476607"/>
            <a:ext cx="2295238" cy="1866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91" y="4174270"/>
            <a:ext cx="2323809" cy="1571429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 rot="5400000">
            <a:off x="1219491" y="3514724"/>
            <a:ext cx="714375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408" y="1476607"/>
            <a:ext cx="6743855" cy="459733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71799" y="6207363"/>
            <a:ext cx="4750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可以修改</a:t>
            </a:r>
            <a:r>
              <a:rPr lang="en-US" altLang="zh-CN" dirty="0"/>
              <a:t>setting.xml</a:t>
            </a:r>
            <a:r>
              <a:rPr lang="zh-CN" altLang="en-US" dirty="0"/>
              <a:t>文件，添加国内仓库镜像</a:t>
            </a:r>
            <a:endParaRPr lang="en-US" altLang="zh-C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3.3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Java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项目构建工具（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Maven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Gradle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5259" y="2267110"/>
            <a:ext cx="8976741" cy="448837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34707" y="1433017"/>
            <a:ext cx="3018093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pom.xml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后需要右键选择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maven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菜单中的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Reload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或者点击右上图中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reload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按钮使</a:t>
            </a:r>
            <a:r>
              <a:rPr lang="en-US" altLang="zh-CN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pom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所做的修改生效。</a:t>
            </a:r>
            <a:endParaRPr lang="en-US" altLang="zh-CN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默认情况下已开启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auto-reload</a:t>
            </a:r>
            <a:endParaRPr lang="zh-CN" altLang="en-US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624" y="1102823"/>
            <a:ext cx="56896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3.3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Java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项目构建工具（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Maven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Gradle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1011" y="1498341"/>
            <a:ext cx="453390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执行</a:t>
            </a:r>
            <a:r>
              <a:rPr lang="en-US" altLang="zh-CN" dirty="0" err="1"/>
              <a:t>mvn</a:t>
            </a:r>
            <a:r>
              <a:rPr lang="en-US" altLang="zh-CN" dirty="0"/>
              <a:t> package</a:t>
            </a:r>
            <a:r>
              <a:rPr lang="zh-CN" altLang="en-US" dirty="0"/>
              <a:t>可以将开发完成的项目打包成可独立运行的</a:t>
            </a:r>
            <a:r>
              <a:rPr lang="en-US" altLang="zh-CN" dirty="0"/>
              <a:t>JAR</a:t>
            </a:r>
            <a:r>
              <a:rPr lang="zh-CN" altLang="en-US" dirty="0"/>
              <a:t>文件，默认生成在</a:t>
            </a:r>
            <a:r>
              <a:rPr lang="en-US" altLang="zh-CN" dirty="0"/>
              <a:t>target</a:t>
            </a:r>
            <a:r>
              <a:rPr lang="zh-CN" altLang="en-US" dirty="0"/>
              <a:t>下</a:t>
            </a:r>
            <a:endParaRPr lang="zh-CN" altLang="en-US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725" y="2935121"/>
            <a:ext cx="3600450" cy="392287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216" y="1400195"/>
            <a:ext cx="5266667" cy="286666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772152" y="4657002"/>
            <a:ext cx="4657724" cy="875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通过</a:t>
            </a:r>
            <a:r>
              <a:rPr lang="en-US" altLang="zh-CN" dirty="0"/>
              <a:t>java –jar ch2_1-0.0.1-SNAPSHOT.jar</a:t>
            </a:r>
            <a:r>
              <a:rPr lang="zh-CN" altLang="en-US" dirty="0"/>
              <a:t>，即可启动打包后的程序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3.3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Java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项目构建工具（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Maven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Gradle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2079" y="1633728"/>
            <a:ext cx="9455704" cy="477818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12065" y="1200834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https://gradle.org/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3.3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Java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项目构建工具（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Maven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Gradle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2065" y="1200834"/>
            <a:ext cx="19800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1"/>
              </a:rPr>
              <a:t>https://gradle.org/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06" y="1584452"/>
            <a:ext cx="10274300" cy="5054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3.1 Java</a:t>
            </a:r>
            <a:r>
              <a:rPr lang="zh-CN" altLang="en-US" b="0" kern="1800" dirty="0">
                <a:latin typeface="Times New Roman" panose="02020603050405020304"/>
              </a:rPr>
              <a:t>开发环境 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4650813" cy="537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8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sz="2300" dirty="0">
              <a:solidFill>
                <a:srgbClr val="FF0000"/>
              </a:solidFill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JVM</a:t>
            </a:r>
            <a:r>
              <a:rPr lang="zh-CN" altLang="en-GB" sz="2400" dirty="0"/>
              <a:t>（</a:t>
            </a:r>
            <a:r>
              <a:rPr lang="en-GB" altLang="zh-CN" sz="2400" dirty="0"/>
              <a:t>java virtual machine</a:t>
            </a:r>
            <a:r>
              <a:rPr lang="zh-CN" altLang="en-GB" sz="2400" dirty="0"/>
              <a:t>）</a:t>
            </a:r>
            <a:r>
              <a:rPr lang="zh-CN" altLang="en-US" sz="2300" dirty="0">
                <a:sym typeface="+mn-ea"/>
              </a:rPr>
              <a:t>：</a:t>
            </a:r>
            <a:r>
              <a:rPr lang="en-US" altLang="zh-CN" sz="2300" dirty="0">
                <a:sym typeface="+mn-ea"/>
              </a:rPr>
              <a:t>Java</a:t>
            </a:r>
            <a:r>
              <a:rPr lang="zh-CN" altLang="en-US" sz="2300" dirty="0">
                <a:sym typeface="+mn-ea"/>
              </a:rPr>
              <a:t>虚拟机，运行目标代码</a:t>
            </a:r>
            <a:endParaRPr lang="en-US" altLang="zh-CN" sz="23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JRE</a:t>
            </a:r>
            <a:r>
              <a:rPr lang="zh-CN" altLang="en-US" sz="2300" dirty="0">
                <a:sym typeface="+mn-ea"/>
              </a:rPr>
              <a:t>（</a:t>
            </a:r>
            <a:r>
              <a:rPr lang="en-GB" altLang="zh-CN" sz="2300" dirty="0">
                <a:sym typeface="+mn-ea"/>
              </a:rPr>
              <a:t>Java Runtime Environment</a:t>
            </a:r>
            <a:r>
              <a:rPr lang="zh-CN" altLang="en-US" sz="2300" dirty="0">
                <a:sym typeface="+mn-ea"/>
              </a:rPr>
              <a:t>）：</a:t>
            </a:r>
            <a:r>
              <a:rPr lang="en-US" altLang="zh-CN" sz="2300" dirty="0">
                <a:sym typeface="+mn-ea"/>
              </a:rPr>
              <a:t>Java</a:t>
            </a:r>
            <a:r>
              <a:rPr lang="zh-CN" altLang="en-US" sz="2300" dirty="0">
                <a:sym typeface="+mn-ea"/>
              </a:rPr>
              <a:t>运行环境，包含</a:t>
            </a:r>
            <a:r>
              <a:rPr lang="en-US" altLang="zh-CN" sz="2300" dirty="0">
                <a:sym typeface="+mn-ea"/>
              </a:rPr>
              <a:t>JVM</a:t>
            </a:r>
            <a:r>
              <a:rPr lang="zh-CN" altLang="en-US" sz="2300" dirty="0">
                <a:sym typeface="+mn-ea"/>
              </a:rPr>
              <a:t>以及</a:t>
            </a:r>
            <a:r>
              <a:rPr lang="en-US" altLang="zh-CN" sz="2300" dirty="0">
                <a:sym typeface="+mn-ea"/>
              </a:rPr>
              <a:t>runtime</a:t>
            </a:r>
            <a:r>
              <a:rPr lang="zh-CN" altLang="en-US" sz="2300" dirty="0">
                <a:sym typeface="+mn-ea"/>
              </a:rPr>
              <a:t>类库等</a:t>
            </a:r>
            <a:endParaRPr lang="en-US" altLang="zh-CN" sz="23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JDK</a:t>
            </a:r>
            <a:r>
              <a:rPr lang="zh-CN" altLang="en-US" sz="2300" dirty="0">
                <a:sym typeface="+mn-ea"/>
              </a:rPr>
              <a:t>（</a:t>
            </a:r>
            <a:r>
              <a:rPr lang="en-GB" altLang="zh-CN" sz="2400" dirty="0"/>
              <a:t>Java Development Kit</a:t>
            </a:r>
            <a:r>
              <a:rPr lang="zh-CN" altLang="en-US" sz="2300" dirty="0">
                <a:sym typeface="+mn-ea"/>
              </a:rPr>
              <a:t>）：</a:t>
            </a:r>
            <a:r>
              <a:rPr lang="en-US" altLang="zh-CN" sz="2300" dirty="0">
                <a:sym typeface="+mn-ea"/>
              </a:rPr>
              <a:t>Java</a:t>
            </a:r>
            <a:r>
              <a:rPr lang="zh-CN" altLang="en-US" sz="2300" dirty="0">
                <a:sym typeface="+mn-ea"/>
              </a:rPr>
              <a:t>开发工具包，包含</a:t>
            </a:r>
            <a:r>
              <a:rPr lang="en-US" altLang="zh-CN" sz="2300" dirty="0">
                <a:sym typeface="+mn-ea"/>
              </a:rPr>
              <a:t>JRE</a:t>
            </a:r>
            <a:r>
              <a:rPr lang="zh-CN" altLang="en-US" sz="2300" dirty="0">
                <a:sym typeface="+mn-ea"/>
              </a:rPr>
              <a:t>以及编译器等开发工具</a:t>
            </a:r>
            <a:endParaRPr lang="en-US" altLang="zh-CN" sz="2300" dirty="0">
              <a:sym typeface="+mn-ea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0697" y="1474568"/>
            <a:ext cx="7088538" cy="51584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3.3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Java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项目构建工具（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Maven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Gradle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896" y="2214738"/>
            <a:ext cx="3123809" cy="2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839" y="1400195"/>
            <a:ext cx="6447619" cy="240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839" y="3871633"/>
            <a:ext cx="6409524" cy="239047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090933" y="6366306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Gradle</a:t>
            </a:r>
            <a:r>
              <a:rPr lang="zh-CN" altLang="en-US" dirty="0"/>
              <a:t>使用基于</a:t>
            </a:r>
            <a:r>
              <a:rPr lang="en-US" altLang="zh-CN" dirty="0"/>
              <a:t>Groovy</a:t>
            </a:r>
            <a:r>
              <a:rPr lang="zh-CN" altLang="en-US" dirty="0"/>
              <a:t>的特定领域语言</a:t>
            </a:r>
            <a:r>
              <a:rPr lang="en-US" altLang="zh-CN" dirty="0"/>
              <a:t>(DSL)</a:t>
            </a:r>
            <a:r>
              <a:rPr lang="zh-CN" altLang="en-US" dirty="0"/>
              <a:t>来声明项目设置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3.3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Java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项目构建工具（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Maven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Gradle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76903" y="5872063"/>
            <a:ext cx="5519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Gradle</a:t>
            </a:r>
            <a:r>
              <a:rPr lang="zh-CN" altLang="en-US" dirty="0"/>
              <a:t>打包</a:t>
            </a:r>
            <a:r>
              <a:rPr lang="en-US" altLang="zh-CN" dirty="0"/>
              <a:t>Spring Boot</a:t>
            </a:r>
            <a:r>
              <a:rPr lang="zh-CN" altLang="en-US" dirty="0"/>
              <a:t>项目，默认生成到</a:t>
            </a:r>
            <a:r>
              <a:rPr lang="en-US" altLang="zh-CN" dirty="0"/>
              <a:t>build/libs</a:t>
            </a:r>
            <a:r>
              <a:rPr lang="zh-CN" altLang="en-US" dirty="0"/>
              <a:t>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790" y="1562333"/>
            <a:ext cx="2714286" cy="37333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001" y="1976592"/>
            <a:ext cx="4695574" cy="289987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3.4 </a:t>
            </a:r>
            <a:r>
              <a:rPr lang="zh-CN" altLang="en-US" sz="2800" b="1" kern="1800" dirty="0">
                <a:latin typeface="Times New Roman" panose="02020603050405020304"/>
              </a:rPr>
              <a:t>代码版本控制工具（</a:t>
            </a:r>
            <a:r>
              <a:rPr lang="en-US" altLang="zh-CN" sz="2800" b="1" kern="1800" dirty="0">
                <a:latin typeface="Times New Roman" panose="02020603050405020304"/>
              </a:rPr>
              <a:t>Git)</a:t>
            </a:r>
            <a:endParaRPr lang="en-US" altLang="zh-CN" sz="2800" b="1" kern="1800" dirty="0">
              <a:latin typeface="Times New Roman" panose="02020603050405020304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7328" y="1324592"/>
            <a:ext cx="7903972" cy="525614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16992" y="2439499"/>
            <a:ext cx="27310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dirty="0"/>
              <a:t>Git </a:t>
            </a:r>
            <a:r>
              <a:rPr lang="zh-CN" altLang="en-US" dirty="0"/>
              <a:t>是一个开源的分布式版本控制系统，用于敏捷高效地处理任何或小或大的项目。</a:t>
            </a:r>
            <a:endParaRPr lang="zh-CN" altLang="en-US" dirty="0"/>
          </a:p>
          <a:p>
            <a:pPr latinLnBrk="1">
              <a:lnSpc>
                <a:spcPct val="150000"/>
              </a:lnSpc>
            </a:pPr>
            <a:r>
              <a:rPr lang="en-US" altLang="zh-CN" dirty="0"/>
              <a:t>Git </a:t>
            </a:r>
            <a:r>
              <a:rPr lang="zh-CN" altLang="en-US" dirty="0"/>
              <a:t>是 </a:t>
            </a:r>
            <a:r>
              <a:rPr lang="en-US" altLang="zh-CN" dirty="0"/>
              <a:t>Linus Torvalds </a:t>
            </a:r>
            <a:r>
              <a:rPr lang="zh-CN" altLang="en-US" dirty="0"/>
              <a:t>为了帮助管理 </a:t>
            </a:r>
            <a:r>
              <a:rPr lang="en-US" altLang="zh-CN" dirty="0"/>
              <a:t>Linux </a:t>
            </a:r>
            <a:r>
              <a:rPr lang="zh-CN" altLang="en-US" dirty="0"/>
              <a:t>内核开发而开发的一个开放源码的版本控制软件。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527556"/>
            <a:ext cx="1397000" cy="584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84192" y="10637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工作区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162243" y="10637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暂存区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719314" y="10637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本地仓库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570440" y="11051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远程仓库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16865" y="5935980"/>
            <a:ext cx="36804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hlinkClick r:id="rId3"/>
              </a:rPr>
              <a:t>http://git.oschina.net/progit/</a:t>
            </a:r>
            <a:endParaRPr lang="zh-CN" altLang="en-US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hlinkClick r:id="rId4" action="ppaction://hlinkfile"/>
              </a:rPr>
              <a:t>git</a:t>
            </a:r>
            <a:r>
              <a:rPr lang="zh-CN" altLang="en-US">
                <a:hlinkClick r:id="rId4" action="ppaction://hlinkfile"/>
              </a:rPr>
              <a:t>资源与教程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3.4 </a:t>
            </a:r>
            <a:r>
              <a:rPr lang="zh-CN" altLang="en-US" sz="2800" b="1" kern="1800" dirty="0">
                <a:latin typeface="Times New Roman" panose="02020603050405020304"/>
              </a:rPr>
              <a:t>代码版本控制工具（</a:t>
            </a:r>
            <a:r>
              <a:rPr lang="en-US" altLang="zh-CN" sz="2800" b="1" kern="1800" dirty="0">
                <a:latin typeface="Times New Roman" panose="02020603050405020304"/>
              </a:rPr>
              <a:t>Git)</a:t>
            </a:r>
            <a:endParaRPr lang="en-US" altLang="zh-CN" sz="2800" b="1" kern="1800" dirty="0">
              <a:latin typeface="Times New Roman" panose="020206030504050203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4160" y="1270000"/>
            <a:ext cx="68383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基于 Git 的代码托管服务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G</a:t>
            </a:r>
            <a:r>
              <a:rPr lang="zh-CN" altLang="en-US"/>
              <a:t>it</a:t>
            </a:r>
            <a:r>
              <a:rPr lang="en-US" altLang="zh-CN"/>
              <a:t>H</a:t>
            </a:r>
            <a:r>
              <a:rPr lang="zh-CN" altLang="en-US"/>
              <a:t>ub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4295" y="1776095"/>
            <a:ext cx="10053320" cy="47752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54705" y="12700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3.4 </a:t>
            </a:r>
            <a:r>
              <a:rPr lang="zh-CN" altLang="en-US" sz="2800" b="1" kern="1800" dirty="0">
                <a:latin typeface="Times New Roman" panose="02020603050405020304"/>
              </a:rPr>
              <a:t>代码版本控制工具（</a:t>
            </a:r>
            <a:r>
              <a:rPr lang="en-US" altLang="zh-CN" sz="2800" b="1" kern="1800" dirty="0">
                <a:latin typeface="Times New Roman" panose="02020603050405020304"/>
              </a:rPr>
              <a:t>Git)</a:t>
            </a:r>
            <a:endParaRPr lang="en-US" altLang="zh-CN" sz="2800" b="1" kern="1800" dirty="0">
              <a:latin typeface="Times New Roman" panose="020206030504050203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4160" y="1270000"/>
            <a:ext cx="68383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基于 Git 的代码托管服务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Gitee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54705" y="12700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8410" y="1741170"/>
            <a:ext cx="9695180" cy="48672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3.4 </a:t>
            </a:r>
            <a:r>
              <a:rPr lang="zh-CN" altLang="en-US" sz="2800" b="1" kern="1800" dirty="0">
                <a:latin typeface="Times New Roman" panose="02020603050405020304"/>
              </a:rPr>
              <a:t>代码版本控制工具（</a:t>
            </a:r>
            <a:r>
              <a:rPr lang="en-US" altLang="zh-CN" sz="2800" b="1" kern="1800" dirty="0">
                <a:latin typeface="Times New Roman" panose="02020603050405020304"/>
              </a:rPr>
              <a:t>Git)</a:t>
            </a:r>
            <a:endParaRPr lang="en-US" altLang="zh-CN" sz="2800" b="1" kern="1800" dirty="0">
              <a:latin typeface="Times New Roman" panose="020206030504050203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4160" y="1270000"/>
            <a:ext cx="68383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基于 Git 的代码托管服务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GitLab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54705" y="1270000"/>
            <a:ext cx="48101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https://gitlab.com/rluna-gitlab/gitlab-ce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5725" y="1638300"/>
            <a:ext cx="9866630" cy="49860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3.4 </a:t>
            </a:r>
            <a:r>
              <a:rPr lang="zh-CN" altLang="en-US" sz="2800" b="1" kern="1800" dirty="0">
                <a:latin typeface="Times New Roman" panose="02020603050405020304"/>
              </a:rPr>
              <a:t>代码版本控制工具（</a:t>
            </a:r>
            <a:r>
              <a:rPr lang="en-US" altLang="zh-CN" sz="2800" b="1" kern="1800" dirty="0">
                <a:latin typeface="Times New Roman" panose="02020603050405020304"/>
              </a:rPr>
              <a:t>Git)</a:t>
            </a:r>
            <a:endParaRPr lang="en-US" altLang="zh-CN" sz="2800" b="1" kern="1800" dirty="0">
              <a:latin typeface="Times New Roman" panose="020206030504050203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780" y="1444625"/>
            <a:ext cx="5111750" cy="24955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231" y="1364801"/>
            <a:ext cx="5469881" cy="245977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6" y="3766638"/>
            <a:ext cx="5111987" cy="31116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079" y="3819402"/>
            <a:ext cx="5591801" cy="302476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84545" y="1121620"/>
            <a:ext cx="4480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5"/>
              </a:rPr>
              <a:t>https://www.runoob.com/manual/git-guide/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3.4 </a:t>
            </a:r>
            <a:r>
              <a:rPr lang="zh-CN" altLang="en-US" sz="2800" b="1" kern="1800" dirty="0">
                <a:latin typeface="Times New Roman" panose="02020603050405020304"/>
              </a:rPr>
              <a:t>代码版本控制工具（</a:t>
            </a:r>
            <a:r>
              <a:rPr lang="en-US" altLang="zh-CN" sz="2800" b="1" kern="1800" dirty="0">
                <a:latin typeface="Times New Roman" panose="02020603050405020304"/>
              </a:rPr>
              <a:t>Git)</a:t>
            </a:r>
            <a:endParaRPr lang="en-US" altLang="zh-CN" sz="2800" b="1" kern="1800" dirty="0">
              <a:latin typeface="Times New Roman" panose="020206030504050203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955" y="2100071"/>
            <a:ext cx="5130981" cy="32532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202" y="1182624"/>
            <a:ext cx="5424853" cy="302361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202" y="4026061"/>
            <a:ext cx="5424852" cy="283193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3.4 </a:t>
            </a:r>
            <a:r>
              <a:rPr lang="zh-CN" altLang="en-US" sz="2800" b="1" kern="1800" dirty="0">
                <a:latin typeface="Times New Roman" panose="02020603050405020304"/>
              </a:rPr>
              <a:t>代码版本控制工具（</a:t>
            </a:r>
            <a:r>
              <a:rPr lang="en-US" altLang="zh-CN" sz="2800" b="1" kern="1800" dirty="0">
                <a:latin typeface="Times New Roman" panose="02020603050405020304"/>
              </a:rPr>
              <a:t>Git)</a:t>
            </a:r>
            <a:endParaRPr lang="en-US" altLang="zh-CN" sz="2800" b="1" kern="1800" dirty="0">
              <a:latin typeface="Times New Roman" panose="020206030504050203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7613" y="1175186"/>
            <a:ext cx="6281564" cy="549993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3.4 </a:t>
            </a:r>
            <a:r>
              <a:rPr lang="zh-CN" altLang="en-US" sz="2800" b="1" kern="1800" dirty="0">
                <a:latin typeface="Times New Roman" panose="02020603050405020304"/>
              </a:rPr>
              <a:t>代码版本控制工具（</a:t>
            </a:r>
            <a:r>
              <a:rPr lang="en-US" altLang="zh-CN" sz="2800" b="1" kern="1800" dirty="0">
                <a:latin typeface="Times New Roman" panose="02020603050405020304"/>
              </a:rPr>
              <a:t>Git)</a:t>
            </a:r>
            <a:endParaRPr lang="en-US" altLang="zh-CN" sz="2800" b="1" kern="1800" dirty="0">
              <a:latin typeface="Times New Roman" panose="020206030504050203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05" y="2104294"/>
            <a:ext cx="4711283" cy="287004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028" y="1114488"/>
            <a:ext cx="7569972" cy="52608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3.1 Java</a:t>
            </a:r>
            <a:r>
              <a:rPr lang="zh-CN" altLang="en-US" b="0" kern="1800" dirty="0">
                <a:latin typeface="Times New Roman" panose="02020603050405020304"/>
              </a:rPr>
              <a:t>开发环境 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5" name="文本框 4">
            <a:hlinkClick r:id="rId1"/>
          </p:cNvPr>
          <p:cNvSpPr txBox="1"/>
          <p:nvPr/>
        </p:nvSpPr>
        <p:spPr>
          <a:xfrm>
            <a:off x="633984" y="1341120"/>
            <a:ext cx="681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hlinkClick r:id="rId1"/>
              </a:rPr>
              <a:t>https://</a:t>
            </a:r>
            <a:r>
              <a:rPr kumimoji="1" lang="en-GB" altLang="zh-CN" dirty="0" err="1">
                <a:hlinkClick r:id="rId1"/>
              </a:rPr>
              <a:t>www.oracle.com</a:t>
            </a:r>
            <a:r>
              <a:rPr kumimoji="1" lang="en-GB" altLang="zh-CN" dirty="0">
                <a:hlinkClick r:id="rId1"/>
              </a:rPr>
              <a:t>/java/technologies/</a:t>
            </a:r>
            <a:r>
              <a:rPr kumimoji="1" lang="en-GB" altLang="zh-CN" dirty="0" err="1">
                <a:hlinkClick r:id="rId1"/>
              </a:rPr>
              <a:t>javase-downloads.html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101" y="2086864"/>
            <a:ext cx="7573565" cy="350926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09472" y="5961888"/>
            <a:ext cx="439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LTS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Long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Term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Support</a:t>
            </a:r>
            <a:r>
              <a:rPr kumimoji="1" lang="zh-CN" altLang="en-US" dirty="0"/>
              <a:t>，长期支持服务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3.4 </a:t>
            </a:r>
            <a:r>
              <a:rPr lang="zh-CN" altLang="en-US" sz="2800" b="1" kern="1800" dirty="0">
                <a:latin typeface="Times New Roman" panose="02020603050405020304"/>
              </a:rPr>
              <a:t>代码版本控制工具（</a:t>
            </a:r>
            <a:r>
              <a:rPr lang="en-US" altLang="zh-CN" sz="2800" b="1" kern="1800" dirty="0">
                <a:latin typeface="Times New Roman" panose="02020603050405020304"/>
              </a:rPr>
              <a:t>Git)</a:t>
            </a:r>
            <a:endParaRPr lang="en-US" altLang="zh-CN" sz="2800" b="1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0832" y="1231392"/>
            <a:ext cx="614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/>
              <a:t>https://</a:t>
            </a:r>
            <a:r>
              <a:rPr kumimoji="1" lang="en-GB" altLang="zh-CN" dirty="0" err="1"/>
              <a:t>www.runoob.com</a:t>
            </a:r>
            <a:r>
              <a:rPr kumimoji="1" lang="en-GB" altLang="zh-CN" dirty="0"/>
              <a:t>/manual/</a:t>
            </a:r>
            <a:r>
              <a:rPr kumimoji="1" lang="en-GB" altLang="zh-CN" dirty="0" err="1"/>
              <a:t>github</a:t>
            </a:r>
            <a:r>
              <a:rPr kumimoji="1" lang="en-GB" altLang="zh-CN" dirty="0"/>
              <a:t>-git-cheat-</a:t>
            </a:r>
            <a:r>
              <a:rPr kumimoji="1" lang="en-GB" altLang="zh-CN" dirty="0" err="1"/>
              <a:t>sheet.pdf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81" y="1600724"/>
            <a:ext cx="5613944" cy="52572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776" y="1600724"/>
            <a:ext cx="5399562" cy="51675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3.4 </a:t>
            </a:r>
            <a:r>
              <a:rPr lang="zh-CN" altLang="en-US" sz="2800" b="1" kern="1800" dirty="0">
                <a:latin typeface="Times New Roman" panose="02020603050405020304"/>
              </a:rPr>
              <a:t>代码版本控制工具（</a:t>
            </a:r>
            <a:r>
              <a:rPr lang="en-US" altLang="zh-CN" sz="2800" b="1" kern="1800" dirty="0">
                <a:latin typeface="Times New Roman" panose="02020603050405020304"/>
              </a:rPr>
              <a:t>Git)</a:t>
            </a:r>
            <a:endParaRPr lang="en-US" altLang="zh-CN" sz="2800" b="1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0833" y="1231392"/>
            <a:ext cx="8680703" cy="1290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Idea</a:t>
            </a:r>
            <a:r>
              <a:rPr kumimoji="1" lang="zh-CN" altLang="en-US" dirty="0"/>
              <a:t>集成了代码版本控制功能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>
                <a:hlinkClick r:id="rId1"/>
              </a:rPr>
              <a:t>https://www.jetbrains.com/help/idea/version-control-integration.html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情况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：项目</a:t>
            </a:r>
            <a:r>
              <a:rPr kumimoji="1" lang="en-US" altLang="zh-CN" dirty="0"/>
              <a:t>git</a:t>
            </a:r>
            <a:r>
              <a:rPr kumimoji="1" lang="zh-CN" altLang="en-US" dirty="0"/>
              <a:t>仓库已存在，直接根据仓库地址创建项目</a:t>
            </a:r>
            <a:endParaRPr kumimoji="1"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2686685"/>
            <a:ext cx="7470140" cy="35191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485" y="3585210"/>
            <a:ext cx="6067425" cy="3148965"/>
          </a:xfrm>
          <a:prstGeom prst="rect">
            <a:avLst/>
          </a:prstGeom>
        </p:spPr>
      </p:pic>
      <p:cxnSp>
        <p:nvCxnSpPr>
          <p:cNvPr id="16" name="直线箭头连接符 15"/>
          <p:cNvCxnSpPr/>
          <p:nvPr/>
        </p:nvCxnSpPr>
        <p:spPr>
          <a:xfrm flipH="1" flipV="1">
            <a:off x="9319260" y="4298950"/>
            <a:ext cx="968375" cy="80327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990" y="1231265"/>
            <a:ext cx="4036695" cy="173545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168509" y="4877835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项目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地址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3.4 </a:t>
            </a:r>
            <a:r>
              <a:rPr lang="zh-CN" altLang="en-US" sz="2800" b="1" kern="1800" dirty="0">
                <a:latin typeface="Times New Roman" panose="02020603050405020304"/>
              </a:rPr>
              <a:t>代码版本控制工具（</a:t>
            </a:r>
            <a:r>
              <a:rPr lang="en-US" altLang="zh-CN" sz="2800" b="1" kern="1800" dirty="0">
                <a:latin typeface="Times New Roman" panose="02020603050405020304"/>
              </a:rPr>
              <a:t>Git)</a:t>
            </a:r>
            <a:endParaRPr lang="en-US" altLang="zh-CN" sz="2800" b="1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0833" y="1231392"/>
            <a:ext cx="8680703" cy="1290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Idea</a:t>
            </a:r>
            <a:r>
              <a:rPr kumimoji="1" lang="zh-CN" altLang="en-US" dirty="0"/>
              <a:t>集成了代码版本控制功能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>
                <a:hlinkClick r:id="rId1"/>
              </a:rPr>
              <a:t>https://www.jetbrains.com/help/idea/version-control-integration.html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情况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：本地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项目已存在，启用</a:t>
            </a:r>
            <a:r>
              <a:rPr kumimoji="1" lang="en-US" altLang="zh-CN" dirty="0"/>
              <a:t>VCS</a:t>
            </a:r>
            <a:r>
              <a:rPr kumimoji="1" lang="zh-CN" altLang="en-US" dirty="0"/>
              <a:t>，并发布到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中</a:t>
            </a:r>
            <a:endParaRPr kumimoji="1" lang="en-US" altLang="zh-CN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30" y="2522258"/>
            <a:ext cx="5734270" cy="308697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066" y="4848350"/>
            <a:ext cx="7591765" cy="212818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3.4 </a:t>
            </a:r>
            <a:r>
              <a:rPr lang="zh-CN" altLang="en-US" sz="2800" b="1" kern="1800" dirty="0">
                <a:latin typeface="Times New Roman" panose="02020603050405020304"/>
              </a:rPr>
              <a:t>代码版本控制工具（</a:t>
            </a:r>
            <a:r>
              <a:rPr lang="en-US" altLang="zh-CN" sz="2800" b="1" kern="1800" dirty="0">
                <a:latin typeface="Times New Roman" panose="02020603050405020304"/>
              </a:rPr>
              <a:t>Git)</a:t>
            </a:r>
            <a:endParaRPr lang="en-US" altLang="zh-CN" sz="2800" b="1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0833" y="1231392"/>
            <a:ext cx="8680703" cy="1290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Idea</a:t>
            </a:r>
            <a:r>
              <a:rPr kumimoji="1" lang="zh-CN" altLang="en-US" dirty="0"/>
              <a:t>集成了代码版本控制功能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>
                <a:hlinkClick r:id="rId1"/>
              </a:rPr>
              <a:t>https://www.jetbrains.com/help/idea/version-control-integration.html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情况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：本地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项目已存在，启用</a:t>
            </a:r>
            <a:r>
              <a:rPr kumimoji="1" lang="en-US" altLang="zh-CN" dirty="0"/>
              <a:t>VCS</a:t>
            </a:r>
            <a:r>
              <a:rPr kumimoji="1" lang="zh-CN" altLang="en-US" dirty="0"/>
              <a:t>，并发布到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中</a:t>
            </a:r>
            <a:endParaRPr kumimoji="1" lang="en-US" altLang="zh-CN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5" y="2673217"/>
            <a:ext cx="6854275" cy="37386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35" y="2816459"/>
            <a:ext cx="5872184" cy="28256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3.4 </a:t>
            </a:r>
            <a:r>
              <a:rPr lang="zh-CN" altLang="en-US" sz="2800" b="1" kern="1800" dirty="0">
                <a:latin typeface="Times New Roman" panose="02020603050405020304"/>
              </a:rPr>
              <a:t>代码版本控制工具（</a:t>
            </a:r>
            <a:r>
              <a:rPr lang="en-US" altLang="zh-CN" sz="2800" b="1" kern="1800" dirty="0">
                <a:latin typeface="Times New Roman" panose="02020603050405020304"/>
              </a:rPr>
              <a:t>Git)</a:t>
            </a:r>
            <a:endParaRPr lang="en-US" altLang="zh-CN" sz="2800" b="1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0831" y="1231392"/>
            <a:ext cx="4502235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Idea</a:t>
            </a:r>
            <a:r>
              <a:rPr kumimoji="1" lang="zh-CN" altLang="en-US" dirty="0"/>
              <a:t>集成了代码版本控制功能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将需要</a:t>
            </a:r>
            <a:r>
              <a:rPr kumimoji="1" lang="en-US" altLang="zh-CN" dirty="0"/>
              <a:t>git</a:t>
            </a:r>
            <a:r>
              <a:rPr kumimoji="1" lang="zh-CN" altLang="en-US" dirty="0"/>
              <a:t>管理的文件加入到暂存区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不需要</a:t>
            </a:r>
            <a:r>
              <a:rPr kumimoji="1" lang="en-US" altLang="zh-CN" dirty="0"/>
              <a:t>git</a:t>
            </a:r>
            <a:r>
              <a:rPr kumimoji="1" lang="zh-CN" altLang="en-US" dirty="0"/>
              <a:t>管理的文件规则添加到</a:t>
            </a:r>
            <a:r>
              <a:rPr kumimoji="1" lang="en-US" altLang="zh-CN" dirty="0">
                <a:solidFill>
                  <a:srgbClr val="FF0000"/>
                </a:solidFill>
              </a:rPr>
              <a:t>.</a:t>
            </a:r>
            <a:r>
              <a:rPr kumimoji="1" lang="en-US" altLang="zh-CN" dirty="0" err="1">
                <a:solidFill>
                  <a:srgbClr val="FF0000"/>
                </a:solidFill>
              </a:rPr>
              <a:t>gitignore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7623" y="1081019"/>
            <a:ext cx="6109310" cy="568142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3707720"/>
            <a:ext cx="5114050" cy="270419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3.4 </a:t>
            </a:r>
            <a:r>
              <a:rPr lang="zh-CN" altLang="en-US" sz="2800" b="1" kern="1800" dirty="0">
                <a:latin typeface="Times New Roman" panose="02020603050405020304"/>
              </a:rPr>
              <a:t>代码版本控制工具（</a:t>
            </a:r>
            <a:r>
              <a:rPr lang="en-US" altLang="zh-CN" sz="2800" b="1" kern="1800" dirty="0">
                <a:latin typeface="Times New Roman" panose="02020603050405020304"/>
              </a:rPr>
              <a:t>Git)</a:t>
            </a:r>
            <a:endParaRPr lang="en-US" altLang="zh-CN" sz="2800" b="1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0831" y="1231392"/>
            <a:ext cx="45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添加</a:t>
            </a:r>
            <a:r>
              <a:rPr lang="en-US" altLang="zh-CN" dirty="0"/>
              <a:t>commit</a:t>
            </a:r>
            <a:r>
              <a:rPr lang="zh-CN" altLang="en-US" dirty="0"/>
              <a:t>并提交代码：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1541128"/>
            <a:ext cx="12099634" cy="512900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3.4 </a:t>
            </a:r>
            <a:r>
              <a:rPr lang="zh-CN" altLang="en-US" sz="2800" b="1" kern="1800" dirty="0">
                <a:latin typeface="Times New Roman" panose="02020603050405020304"/>
              </a:rPr>
              <a:t>代码版本控制工具（</a:t>
            </a:r>
            <a:r>
              <a:rPr lang="en-US" altLang="zh-CN" sz="2800" b="1" kern="1800" dirty="0">
                <a:latin typeface="Times New Roman" panose="02020603050405020304"/>
              </a:rPr>
              <a:t>Git)</a:t>
            </a:r>
            <a:endParaRPr lang="en-US" altLang="zh-CN" sz="2800" b="1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0831" y="1231392"/>
            <a:ext cx="45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push</a:t>
            </a:r>
            <a:r>
              <a:rPr lang="zh-CN" altLang="en-US" dirty="0"/>
              <a:t>到远程仓库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1600724"/>
            <a:ext cx="6792702" cy="501752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926" y="2463800"/>
            <a:ext cx="5398073" cy="3590106"/>
          </a:xfrm>
          <a:prstGeom prst="rect">
            <a:avLst/>
          </a:prstGeom>
        </p:spPr>
      </p:pic>
      <p:cxnSp>
        <p:nvCxnSpPr>
          <p:cNvPr id="15" name="直线箭头连接符 14"/>
          <p:cNvCxnSpPr/>
          <p:nvPr/>
        </p:nvCxnSpPr>
        <p:spPr>
          <a:xfrm flipH="1">
            <a:off x="7857066" y="1972733"/>
            <a:ext cx="457200" cy="795867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314266" y="1854200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可以修改</a:t>
            </a:r>
            <a:r>
              <a:rPr kumimoji="1" lang="en-US" altLang="zh-CN" dirty="0"/>
              <a:t>push</a:t>
            </a:r>
            <a:r>
              <a:rPr kumimoji="1" lang="zh-CN" altLang="en-US" dirty="0"/>
              <a:t>到远程仓库的分支名称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3.4 </a:t>
            </a:r>
            <a:r>
              <a:rPr lang="zh-CN" altLang="en-US" sz="2800" b="1" kern="1800" dirty="0">
                <a:latin typeface="Times New Roman" panose="02020603050405020304"/>
              </a:rPr>
              <a:t>代码版本控制工具（</a:t>
            </a:r>
            <a:r>
              <a:rPr lang="en-US" altLang="zh-CN" sz="2800" b="1" kern="1800" dirty="0">
                <a:latin typeface="Times New Roman" panose="02020603050405020304"/>
              </a:rPr>
              <a:t>Git)</a:t>
            </a:r>
            <a:endParaRPr lang="en-US" altLang="zh-CN" sz="2800" b="1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0831" y="1231392"/>
            <a:ext cx="45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从远程仓库拉取代码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667" y="1682707"/>
            <a:ext cx="5468956" cy="451489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33" y="2153065"/>
            <a:ext cx="5207000" cy="356354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3.4 </a:t>
            </a:r>
            <a:r>
              <a:rPr lang="zh-CN" altLang="en-US" sz="2800" b="1" kern="1800" dirty="0">
                <a:latin typeface="Times New Roman" panose="02020603050405020304"/>
              </a:rPr>
              <a:t>代码版本控制工具（</a:t>
            </a:r>
            <a:r>
              <a:rPr lang="en-US" altLang="zh-CN" sz="2800" b="1" kern="1800" dirty="0">
                <a:latin typeface="Times New Roman" panose="02020603050405020304"/>
              </a:rPr>
              <a:t>Git)</a:t>
            </a:r>
            <a:endParaRPr lang="en-US" altLang="zh-CN" sz="2800" b="1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0831" y="1231392"/>
            <a:ext cx="45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本地创建新分支</a:t>
            </a:r>
            <a:r>
              <a:rPr lang="en-US" altLang="zh-CN" dirty="0"/>
              <a:t>/</a:t>
            </a:r>
            <a:r>
              <a:rPr lang="zh-CN" altLang="en-US" dirty="0"/>
              <a:t>切换分支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352" y="1769532"/>
            <a:ext cx="5351738" cy="44275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749" y="2832100"/>
            <a:ext cx="2448152" cy="2159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096" y="2150269"/>
            <a:ext cx="4103304" cy="366606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3.4 </a:t>
            </a:r>
            <a:r>
              <a:rPr lang="zh-CN" altLang="en-US" sz="2800" b="1" kern="1800" dirty="0">
                <a:latin typeface="Times New Roman" panose="02020603050405020304"/>
              </a:rPr>
              <a:t>代码版本控制工具（</a:t>
            </a:r>
            <a:r>
              <a:rPr lang="en-US" altLang="zh-CN" sz="2800" b="1" kern="1800" dirty="0">
                <a:latin typeface="Times New Roman" panose="02020603050405020304"/>
              </a:rPr>
              <a:t>Git)</a:t>
            </a:r>
            <a:endParaRPr lang="en-US" altLang="zh-CN" sz="2800" b="1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0831" y="1231392"/>
            <a:ext cx="45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查看</a:t>
            </a:r>
            <a:r>
              <a:rPr lang="en-US" altLang="zh-CN" dirty="0"/>
              <a:t>git</a:t>
            </a:r>
            <a:r>
              <a:rPr lang="zh-CN" altLang="en-US" dirty="0"/>
              <a:t> </a:t>
            </a:r>
            <a:r>
              <a:rPr lang="en-US" altLang="zh-CN" dirty="0"/>
              <a:t>log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0" y="2117379"/>
            <a:ext cx="11480800" cy="23993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3.1 Java</a:t>
            </a:r>
            <a:r>
              <a:rPr lang="zh-CN" altLang="en-US" b="0" kern="1800" dirty="0">
                <a:latin typeface="Times New Roman" panose="02020603050405020304"/>
              </a:rPr>
              <a:t>开发环境 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7408" y="1318258"/>
            <a:ext cx="742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>
                <a:hlinkClick r:id="rId1"/>
              </a:rPr>
              <a:t>https://</a:t>
            </a:r>
            <a:r>
              <a:rPr kumimoji="1" lang="en-GB" altLang="zh-CN" dirty="0" err="1">
                <a:hlinkClick r:id="rId1"/>
              </a:rPr>
              <a:t>www.oracle.com</a:t>
            </a:r>
            <a:r>
              <a:rPr kumimoji="1" lang="en-GB" altLang="zh-CN" dirty="0">
                <a:hlinkClick r:id="rId1"/>
              </a:rPr>
              <a:t>/java/technologies/javase-jdk11-downloads.html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36" y="1945894"/>
            <a:ext cx="8737600" cy="43561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55904" y="6375632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根据操作系统选择相应的</a:t>
            </a:r>
            <a:r>
              <a:rPr kumimoji="1" lang="en-US" altLang="zh-CN" dirty="0"/>
              <a:t>JDK</a:t>
            </a:r>
            <a:r>
              <a:rPr kumimoji="1" lang="zh-CN" altLang="en-US" dirty="0"/>
              <a:t>安装包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1800" dirty="0">
                <a:latin typeface="Times New Roman" panose="02020603050405020304"/>
              </a:rPr>
              <a:t>3.4 </a:t>
            </a:r>
            <a:r>
              <a:rPr lang="zh-CN" altLang="en-US" sz="2800" b="1" kern="1800" dirty="0">
                <a:latin typeface="Times New Roman" panose="02020603050405020304"/>
              </a:rPr>
              <a:t>代码版本控制工具（</a:t>
            </a:r>
            <a:r>
              <a:rPr lang="en-US" altLang="zh-CN" sz="2800" b="1" kern="1800" dirty="0">
                <a:latin typeface="Times New Roman" panose="02020603050405020304"/>
              </a:rPr>
              <a:t>Git)</a:t>
            </a:r>
            <a:endParaRPr lang="en-US" altLang="zh-CN" sz="2800" b="1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0831" y="1231392"/>
            <a:ext cx="450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解决冲突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1508" y="969308"/>
            <a:ext cx="6661064" cy="31810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875" y="3429000"/>
            <a:ext cx="7812617" cy="32637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3.1 Java</a:t>
            </a:r>
            <a:r>
              <a:rPr lang="zh-CN" altLang="en-US" b="0" kern="1800" dirty="0">
                <a:latin typeface="Times New Roman" panose="02020603050405020304"/>
              </a:rPr>
              <a:t>开发环境 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7408" y="1318258"/>
            <a:ext cx="11478335" cy="3780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GB" dirty="0"/>
              <a:t>安装</a:t>
            </a:r>
            <a:r>
              <a:rPr kumimoji="1" lang="zh-CN" altLang="en-US" dirty="0"/>
              <a:t>说明：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>
                <a:hlinkClick r:id="rId1"/>
              </a:rPr>
              <a:t>（</a:t>
            </a:r>
            <a:r>
              <a:rPr kumimoji="1" lang="en-US" altLang="zh-CN" dirty="0">
                <a:hlinkClick r:id="rId1"/>
              </a:rPr>
              <a:t>Windows</a:t>
            </a:r>
            <a:r>
              <a:rPr kumimoji="1" lang="zh-CN" altLang="en-US" dirty="0">
                <a:hlinkClick r:id="rId1"/>
              </a:rPr>
              <a:t>）</a:t>
            </a:r>
            <a:r>
              <a:rPr kumimoji="1" lang="en-GB" altLang="zh-CN" dirty="0">
                <a:hlinkClick r:id="rId1"/>
              </a:rPr>
              <a:t>https://docs.oracle.com/en/java/javase/11/install/installation-jdk-microsoft-windows-platforms.html</a:t>
            </a:r>
            <a:endParaRPr kumimoji="1" lang="en-GB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>
                <a:hlinkClick r:id="rId2"/>
              </a:rPr>
              <a:t>（</a:t>
            </a:r>
            <a:r>
              <a:rPr kumimoji="1" lang="en-US" altLang="zh-CN" dirty="0">
                <a:hlinkClick r:id="rId2"/>
              </a:rPr>
              <a:t>macOS</a:t>
            </a:r>
            <a:r>
              <a:rPr kumimoji="1" lang="zh-CN" altLang="en-US" dirty="0">
                <a:hlinkClick r:id="rId2"/>
              </a:rPr>
              <a:t>）</a:t>
            </a:r>
            <a:r>
              <a:rPr kumimoji="1" lang="en-GB" altLang="zh-CN" dirty="0">
                <a:hlinkClick r:id="rId2"/>
              </a:rPr>
              <a:t>https://docs.oracle.com/en/java/javase/11/install/installation-jdk-macos.html</a:t>
            </a:r>
            <a:endParaRPr kumimoji="1" lang="en-GB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>
                <a:hlinkClick r:id="rId3"/>
              </a:rPr>
              <a:t>（</a:t>
            </a:r>
            <a:r>
              <a:rPr kumimoji="1" lang="en-US" altLang="zh-CN" dirty="0">
                <a:hlinkClick r:id="rId3"/>
              </a:rPr>
              <a:t>Linux</a:t>
            </a:r>
            <a:r>
              <a:rPr kumimoji="1" lang="zh-CN" altLang="en-US" dirty="0">
                <a:hlinkClick r:id="rId3"/>
              </a:rPr>
              <a:t>） </a:t>
            </a:r>
            <a:r>
              <a:rPr kumimoji="1" lang="en-GB" altLang="zh-CN" dirty="0">
                <a:hlinkClick r:id="rId3"/>
              </a:rPr>
              <a:t>https://docs.oracle.com/en/java/javase/11/install/installation-jdk-linux-platforms.html</a:t>
            </a:r>
            <a:endParaRPr kumimoji="1" lang="en-GB" altLang="zh-CN" dirty="0"/>
          </a:p>
          <a:p>
            <a:pPr>
              <a:lnSpc>
                <a:spcPct val="150000"/>
              </a:lnSpc>
            </a:pPr>
            <a:endParaRPr kumimoji="1" lang="en-GB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>
                <a:hlinkClick r:id="rId4"/>
              </a:rPr>
              <a:t>https://www.runoob.com/java/java-environment-setup.html</a:t>
            </a:r>
            <a:r>
              <a:rPr kumimoji="1" lang="zh-CN" altLang="en-US" dirty="0"/>
              <a:t>  （将下载的版本</a:t>
            </a:r>
            <a:r>
              <a:rPr kumimoji="1" lang="en-US" altLang="zh-CN" dirty="0"/>
              <a:t>JDK8</a:t>
            </a:r>
            <a:r>
              <a:rPr kumimoji="1" lang="zh-CN" altLang="en-US" dirty="0"/>
              <a:t>修改成</a:t>
            </a:r>
            <a:r>
              <a:rPr kumimoji="1" lang="en-US" altLang="zh-CN" dirty="0"/>
              <a:t>JDK11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安装完成后命令行执行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–version</a:t>
            </a:r>
            <a:r>
              <a:rPr kumimoji="1" lang="zh-CN" altLang="en-US" dirty="0"/>
              <a:t>，验证安装是否成功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845" y="5098716"/>
            <a:ext cx="9594084" cy="1012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2000885"/>
            <a:ext cx="9340215" cy="41148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3.2</a:t>
            </a:r>
            <a:r>
              <a:rPr lang="zh-CN" altLang="en-US" b="0" kern="1800" dirty="0">
                <a:latin typeface="Times New Roman" panose="02020603050405020304"/>
              </a:rPr>
              <a:t>集成开发环境（</a:t>
            </a:r>
            <a:r>
              <a:rPr lang="en-US" altLang="zh-CN" b="0" kern="1800" dirty="0">
                <a:latin typeface="Times New Roman" panose="02020603050405020304"/>
              </a:rPr>
              <a:t>IntelliJ IDEA)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8592" y="1391150"/>
            <a:ext cx="33650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https://www.jetbrains.com/idea/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732" y="1823977"/>
            <a:ext cx="5647863" cy="44697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3.2</a:t>
            </a:r>
            <a:r>
              <a:rPr lang="zh-CN" altLang="en-US" b="0" kern="1800" dirty="0">
                <a:latin typeface="Times New Roman" panose="02020603050405020304"/>
              </a:rPr>
              <a:t>集成开发环境（</a:t>
            </a:r>
            <a:r>
              <a:rPr lang="en-US" altLang="zh-CN" b="0" kern="1800" dirty="0">
                <a:latin typeface="Times New Roman" panose="02020603050405020304"/>
              </a:rPr>
              <a:t>IntelliJ IDEA)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7408" y="1318258"/>
            <a:ext cx="6685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altLang="zh-CN" b="1" dirty="0"/>
              <a:t>Free Educational Licenses</a:t>
            </a:r>
            <a:endParaRPr lang="en-GB" altLang="zh-CN" b="1" dirty="0"/>
          </a:p>
          <a:p>
            <a:pPr algn="l">
              <a:lnSpc>
                <a:spcPct val="150000"/>
              </a:lnSpc>
            </a:pPr>
            <a:r>
              <a:rPr kumimoji="1" lang="en-GB" altLang="zh-CN" dirty="0">
                <a:hlinkClick r:id="rId1" tooltip="" action="ppaction://hlinkfile"/>
              </a:rPr>
              <a:t>https://www.jetbrains.com/zh-cn/community/education/#students</a:t>
            </a:r>
            <a:endParaRPr kumimoji="1" lang="en-GB" altLang="zh-CN" dirty="0"/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5" y="2269490"/>
            <a:ext cx="5812155" cy="34817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365" y="2269490"/>
            <a:ext cx="4869815" cy="40430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kern="1800" dirty="0">
                <a:latin typeface="Times New Roman" panose="02020603050405020304"/>
              </a:rPr>
              <a:t>3.2</a:t>
            </a:r>
            <a:r>
              <a:rPr lang="zh-CN" altLang="en-US" b="0" kern="1800" dirty="0">
                <a:latin typeface="Times New Roman" panose="02020603050405020304"/>
              </a:rPr>
              <a:t>集成开发环境（</a:t>
            </a:r>
            <a:r>
              <a:rPr lang="en-US" altLang="zh-CN" b="0" kern="1800" dirty="0">
                <a:latin typeface="Times New Roman" panose="02020603050405020304"/>
              </a:rPr>
              <a:t>IntelliJ IDEA)</a:t>
            </a:r>
            <a:endParaRPr lang="zh-CN" altLang="en-US" b="0" kern="1800" dirty="0">
              <a:latin typeface="Times New Roman" panose="020206030504050203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5216" y="14457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启动界面</a:t>
            </a:r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250" y="1445895"/>
            <a:ext cx="6158865" cy="503364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 flipV="1">
            <a:off x="8208010" y="3938905"/>
            <a:ext cx="1659890" cy="9347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碧海蓝天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080CB"/>
      </a:accent1>
      <a:accent2>
        <a:srgbClr val="0080CB"/>
      </a:accent2>
      <a:accent3>
        <a:srgbClr val="0BD0D9"/>
      </a:accent3>
      <a:accent4>
        <a:srgbClr val="C9C9C9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4915</Words>
  <Application>WPS 表格</Application>
  <PresentationFormat>宽屏</PresentationFormat>
  <Paragraphs>343</Paragraphs>
  <Slides>50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71" baseType="lpstr">
      <vt:lpstr>Arial</vt:lpstr>
      <vt:lpstr>宋体</vt:lpstr>
      <vt:lpstr>Wingdings</vt:lpstr>
      <vt:lpstr>微软雅黑 Light</vt:lpstr>
      <vt:lpstr>汉仪中黑KW</vt:lpstr>
      <vt:lpstr>华文细黑</vt:lpstr>
      <vt:lpstr>黑体-简</vt:lpstr>
      <vt:lpstr>Lao UI</vt:lpstr>
      <vt:lpstr>Calibri</vt:lpstr>
      <vt:lpstr>Verdana</vt:lpstr>
      <vt:lpstr>汉仪书宋二KW</vt:lpstr>
      <vt:lpstr>Times New Roman</vt:lpstr>
      <vt:lpstr>Wingdings 3</vt:lpstr>
      <vt:lpstr>微软雅黑</vt:lpstr>
      <vt:lpstr>汉仪旗黑</vt:lpstr>
      <vt:lpstr>Helvetica Neue</vt:lpstr>
      <vt:lpstr>苹方-简</vt:lpstr>
      <vt:lpstr>宋体</vt:lpstr>
      <vt:lpstr>Arial Unicode MS</vt:lpstr>
      <vt:lpstr>微软雅黑 Light</vt:lpstr>
      <vt:lpstr>Office 主题</vt:lpstr>
      <vt:lpstr>PowerPoint 演示文稿</vt:lpstr>
      <vt:lpstr>第3章 开发环境与相关工具</vt:lpstr>
      <vt:lpstr>3.1 Java开发环境 </vt:lpstr>
      <vt:lpstr>3.1 Java开发环境 </vt:lpstr>
      <vt:lpstr>3.1 Java开发环境 </vt:lpstr>
      <vt:lpstr>3.1 Java开发环境 </vt:lpstr>
      <vt:lpstr>3.2集成开发环境（IntelliJ IDEA)</vt:lpstr>
      <vt:lpstr>3.2集成开发环境（IntelliJ IDEA)</vt:lpstr>
      <vt:lpstr>3.2集成开发环境（IntelliJ IDEA)</vt:lpstr>
      <vt:lpstr>3.2集成开发环境（IntelliJ IDEA)</vt:lpstr>
      <vt:lpstr>3.2集成开发环境（IntelliJ IDEA)</vt:lpstr>
      <vt:lpstr>3.2集成开发环境（IntelliJ IDEA)</vt:lpstr>
      <vt:lpstr>3.2集成开发环境（IntelliJ IDEA)</vt:lpstr>
      <vt:lpstr>3.2集成开发环境（IntelliJ IDEA)</vt:lpstr>
      <vt:lpstr>3.2集成开发环境（IntelliJ IDEA)</vt:lpstr>
      <vt:lpstr>3.2集成开发环境（IntelliJ IDEA)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rainysun</cp:lastModifiedBy>
  <cp:revision>191</cp:revision>
  <dcterms:created xsi:type="dcterms:W3CDTF">2022-10-05T09:25:23Z</dcterms:created>
  <dcterms:modified xsi:type="dcterms:W3CDTF">2022-10-05T09:25:23Z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7BDBB69E5713AA29C8B02A63F92ECE4B</vt:lpwstr>
  </property>
</Properties>
</file>